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84" r:id="rId4"/>
    <p:sldId id="258" r:id="rId5"/>
    <p:sldId id="259" r:id="rId6"/>
    <p:sldId id="285" r:id="rId7"/>
    <p:sldId id="286" r:id="rId8"/>
    <p:sldId id="260" r:id="rId9"/>
    <p:sldId id="288" r:id="rId10"/>
    <p:sldId id="293" r:id="rId11"/>
    <p:sldId id="287" r:id="rId12"/>
    <p:sldId id="261" r:id="rId13"/>
    <p:sldId id="289" r:id="rId14"/>
    <p:sldId id="290" r:id="rId15"/>
    <p:sldId id="262" r:id="rId16"/>
    <p:sldId id="291" r:id="rId17"/>
    <p:sldId id="292" r:id="rId18"/>
    <p:sldId id="263" r:id="rId19"/>
    <p:sldId id="294" r:id="rId20"/>
    <p:sldId id="295" r:id="rId21"/>
    <p:sldId id="296" r:id="rId22"/>
    <p:sldId id="264" r:id="rId23"/>
    <p:sldId id="265" r:id="rId24"/>
    <p:sldId id="266" r:id="rId25"/>
    <p:sldId id="267" r:id="rId26"/>
    <p:sldId id="297" r:id="rId27"/>
    <p:sldId id="268" r:id="rId28"/>
    <p:sldId id="269" r:id="rId29"/>
    <p:sldId id="270" r:id="rId30"/>
    <p:sldId id="271" r:id="rId31"/>
    <p:sldId id="272" r:id="rId32"/>
    <p:sldId id="273" r:id="rId33"/>
    <p:sldId id="274" r:id="rId34"/>
    <p:sldId id="275" r:id="rId35"/>
    <p:sldId id="276" r:id="rId36"/>
    <p:sldId id="277" r:id="rId37"/>
    <p:sldId id="278"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960"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A8F52B6-CF9A-442A-BBEA-5DAFB8C86DA5}" type="datetimeFigureOut">
              <a:rPr lang="en-AU" smtClean="0"/>
              <a:t>20/09/2011</a:t>
            </a:fld>
            <a:endParaRPr lang="en-AU"/>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AU"/>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48E7AD8-A438-47CE-9587-44B7B5B4AB48}"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8F52B6-CF9A-442A-BBEA-5DAFB8C86DA5}" type="datetimeFigureOut">
              <a:rPr lang="en-AU" smtClean="0"/>
              <a:t>20/09/2011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B48E7AD8-A438-47CE-9587-44B7B5B4AB48}"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8F52B6-CF9A-442A-BBEA-5DAFB8C86DA5}" type="datetimeFigureOut">
              <a:rPr lang="en-AU" smtClean="0"/>
              <a:t>20/09/2011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B48E7AD8-A438-47CE-9587-44B7B5B4AB48}"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8F52B6-CF9A-442A-BBEA-5DAFB8C86DA5}" type="datetimeFigureOut">
              <a:rPr lang="en-AU" smtClean="0"/>
              <a:t>20/09/2011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B48E7AD8-A438-47CE-9587-44B7B5B4AB48}" type="slidenum">
              <a:rPr lang="en-AU" smtClean="0"/>
              <a:t>‹#›</a:t>
            </a:fld>
            <a:endParaRPr lang="en-AU"/>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A8F52B6-CF9A-442A-BBEA-5DAFB8C86DA5}" type="datetimeFigureOut">
              <a:rPr lang="en-AU" smtClean="0"/>
              <a:t>20/09/2011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B48E7AD8-A438-47CE-9587-44B7B5B4AB48}" type="slidenum">
              <a:rPr lang="en-AU" smtClean="0"/>
              <a:t>‹#›</a:t>
            </a:fld>
            <a:endParaRPr lang="en-AU"/>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A8F52B6-CF9A-442A-BBEA-5DAFB8C86DA5}" type="datetimeFigureOut">
              <a:rPr lang="en-AU" smtClean="0"/>
              <a:t>20/09/2011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B48E7AD8-A438-47CE-9587-44B7B5B4AB48}" type="slidenum">
              <a:rPr lang="en-AU" smtClean="0"/>
              <a:t>‹#›</a:t>
            </a:fld>
            <a:endParaRPr lang="en-AU"/>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A8F52B6-CF9A-442A-BBEA-5DAFB8C86DA5}" type="datetimeFigureOut">
              <a:rPr lang="en-AU" smtClean="0"/>
              <a:t>20/09/2011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B48E7AD8-A438-47CE-9587-44B7B5B4AB48}"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A8F52B6-CF9A-442A-BBEA-5DAFB8C86DA5}" type="datetimeFigureOut">
              <a:rPr lang="en-AU" smtClean="0"/>
              <a:t>20/09/2011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B48E7AD8-A438-47CE-9587-44B7B5B4AB48}" type="slidenum">
              <a:rPr lang="en-AU" smtClean="0"/>
              <a:t>‹#›</a:t>
            </a:fld>
            <a:endParaRPr lang="en-AU"/>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A8F52B6-CF9A-442A-BBEA-5DAFB8C86DA5}" type="datetimeFigureOut">
              <a:rPr lang="en-AU" smtClean="0"/>
              <a:t>20/09/2011</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B48E7AD8-A438-47CE-9587-44B7B5B4AB48}"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A8F52B6-CF9A-442A-BBEA-5DAFB8C86DA5}" type="datetimeFigureOut">
              <a:rPr lang="en-AU" smtClean="0"/>
              <a:t>20/09/2011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B48E7AD8-A438-47CE-9587-44B7B5B4AB48}"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A8F52B6-CF9A-442A-BBEA-5DAFB8C86DA5}" type="datetimeFigureOut">
              <a:rPr lang="en-AU" smtClean="0"/>
              <a:t>20/09/2011</a:t>
            </a:fld>
            <a:endParaRPr lang="en-AU"/>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AU"/>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48E7AD8-A438-47CE-9587-44B7B5B4AB48}" type="slidenum">
              <a:rPr lang="en-AU" smtClean="0"/>
              <a:t>‹#›</a:t>
            </a:fld>
            <a:endParaRPr lang="en-AU"/>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A8F52B6-CF9A-442A-BBEA-5DAFB8C86DA5}" type="datetimeFigureOut">
              <a:rPr lang="en-AU" smtClean="0"/>
              <a:t>20/09/2011</a:t>
            </a:fld>
            <a:endParaRPr lang="en-AU"/>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AU"/>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48E7AD8-A438-47CE-9587-44B7B5B4AB48}"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AU" sz="8000" b="0" dirty="0" smtClean="0">
                <a:solidFill>
                  <a:schemeClr val="accent1">
                    <a:lumMod val="75000"/>
                  </a:schemeClr>
                </a:solidFill>
                <a:latin typeface="Algerian" pitchFamily="82" charset="0"/>
              </a:rPr>
              <a:t>Writing in Context</a:t>
            </a:r>
            <a:endParaRPr lang="en-AU" sz="8000" b="0" dirty="0">
              <a:solidFill>
                <a:schemeClr val="accent1">
                  <a:lumMod val="75000"/>
                </a:schemeClr>
              </a:solidFill>
              <a:latin typeface="Algerian" pitchFamily="82" charset="0"/>
            </a:endParaRPr>
          </a:p>
        </p:txBody>
      </p:sp>
      <p:sp>
        <p:nvSpPr>
          <p:cNvPr id="3" name="Subtitle 2"/>
          <p:cNvSpPr>
            <a:spLocks noGrp="1"/>
          </p:cNvSpPr>
          <p:nvPr>
            <p:ph type="subTitle" idx="1"/>
          </p:nvPr>
        </p:nvSpPr>
        <p:spPr>
          <a:xfrm>
            <a:off x="0" y="3611606"/>
            <a:ext cx="8458200" cy="1545585"/>
          </a:xfrm>
        </p:spPr>
        <p:txBody>
          <a:bodyPr>
            <a:normAutofit/>
          </a:bodyPr>
          <a:lstStyle/>
          <a:p>
            <a:r>
              <a:rPr lang="en-AU" sz="3600" dirty="0" smtClean="0">
                <a:solidFill>
                  <a:schemeClr val="accent6">
                    <a:lumMod val="10000"/>
                  </a:schemeClr>
                </a:solidFill>
                <a:latin typeface="Algerian" pitchFamily="82" charset="0"/>
              </a:rPr>
              <a:t>Bruce </a:t>
            </a:r>
            <a:r>
              <a:rPr lang="en-AU" sz="3600" dirty="0" err="1" smtClean="0">
                <a:solidFill>
                  <a:schemeClr val="accent6">
                    <a:lumMod val="10000"/>
                  </a:schemeClr>
                </a:solidFill>
                <a:latin typeface="Algerian" pitchFamily="82" charset="0"/>
              </a:rPr>
              <a:t>Dawe</a:t>
            </a:r>
            <a:r>
              <a:rPr lang="en-AU" sz="3600" dirty="0" smtClean="0">
                <a:solidFill>
                  <a:schemeClr val="accent6">
                    <a:lumMod val="10000"/>
                  </a:schemeClr>
                </a:solidFill>
                <a:latin typeface="Algerian" pitchFamily="82" charset="0"/>
              </a:rPr>
              <a:t>: Sometimes Gladness</a:t>
            </a:r>
          </a:p>
          <a:p>
            <a:r>
              <a:rPr lang="en-AU" sz="4800" dirty="0" smtClean="0">
                <a:solidFill>
                  <a:schemeClr val="accent6">
                    <a:lumMod val="10000"/>
                  </a:schemeClr>
                </a:solidFill>
                <a:latin typeface="AR CENA" pitchFamily="2" charset="0"/>
              </a:rPr>
              <a:t>Interactive Revision</a:t>
            </a:r>
            <a:endParaRPr lang="en-AU" sz="4800" dirty="0">
              <a:solidFill>
                <a:schemeClr val="accent6">
                  <a:lumMod val="10000"/>
                </a:schemeClr>
              </a:solidFill>
              <a:latin typeface="AR CENA" pitchFamily="2" charset="0"/>
            </a:endParaRPr>
          </a:p>
        </p:txBody>
      </p:sp>
    </p:spTree>
    <p:extLst>
      <p:ext uri="{BB962C8B-B14F-4D97-AF65-F5344CB8AC3E}">
        <p14:creationId xmlns:p14="http://schemas.microsoft.com/office/powerpoint/2010/main" val="1368989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AU" sz="5400" dirty="0" smtClean="0">
                <a:latin typeface="AR CENA" pitchFamily="2" charset="0"/>
              </a:rPr>
              <a:t>Belonging:</a:t>
            </a:r>
          </a:p>
          <a:p>
            <a:pPr marL="109728" indent="0">
              <a:buNone/>
            </a:pPr>
            <a:endParaRPr lang="en-AU" dirty="0" smtClean="0"/>
          </a:p>
          <a:p>
            <a:endParaRPr lang="en-AU" dirty="0"/>
          </a:p>
        </p:txBody>
      </p:sp>
      <p:sp>
        <p:nvSpPr>
          <p:cNvPr id="3" name="Title 2"/>
          <p:cNvSpPr>
            <a:spLocks noGrp="1"/>
          </p:cNvSpPr>
          <p:nvPr>
            <p:ph type="title"/>
          </p:nvPr>
        </p:nvSpPr>
        <p:spPr/>
        <p:txBody>
          <a:bodyPr>
            <a:normAutofit/>
          </a:bodyPr>
          <a:lstStyle/>
          <a:p>
            <a:pPr algn="ctr"/>
            <a:r>
              <a:rPr lang="en-AU" sz="5400" b="0" dirty="0">
                <a:latin typeface="Algerian" pitchFamily="82" charset="0"/>
              </a:rPr>
              <a:t>Identity &amp; Belonging</a:t>
            </a:r>
            <a:endParaRPr lang="en-AU" sz="5400" dirty="0"/>
          </a:p>
        </p:txBody>
      </p:sp>
      <p:graphicFrame>
        <p:nvGraphicFramePr>
          <p:cNvPr id="4" name="Table 3"/>
          <p:cNvGraphicFramePr>
            <a:graphicFrameLocks noGrp="1"/>
          </p:cNvGraphicFramePr>
          <p:nvPr>
            <p:extLst>
              <p:ext uri="{D42A27DB-BD31-4B8C-83A1-F6EECF244321}">
                <p14:modId xmlns:p14="http://schemas.microsoft.com/office/powerpoint/2010/main" val="184425368"/>
              </p:ext>
            </p:extLst>
          </p:nvPr>
        </p:nvGraphicFramePr>
        <p:xfrm>
          <a:off x="467544" y="2060848"/>
          <a:ext cx="8229600" cy="3139440"/>
        </p:xfrm>
        <a:graphic>
          <a:graphicData uri="http://schemas.openxmlformats.org/drawingml/2006/table">
            <a:tbl>
              <a:tblPr/>
              <a:tblGrid>
                <a:gridCol w="8229600"/>
              </a:tblGrid>
              <a:tr h="0">
                <a:tc>
                  <a:txBody>
                    <a:bodyPr/>
                    <a:lstStyle/>
                    <a:p>
                      <a:r>
                        <a:rPr lang="en-AU" sz="5400" dirty="0" smtClean="0">
                          <a:latin typeface="AR CENA" pitchFamily="2" charset="0"/>
                        </a:rPr>
                        <a:t>*secure </a:t>
                      </a:r>
                      <a:r>
                        <a:rPr lang="en-AU" sz="5400" dirty="0">
                          <a:solidFill>
                            <a:srgbClr val="333333"/>
                          </a:solidFill>
                          <a:effectLst/>
                          <a:latin typeface="AR CENA" pitchFamily="2" charset="0"/>
                        </a:rPr>
                        <a:t>relationship;</a:t>
                      </a:r>
                      <a:r>
                        <a:rPr lang="en-AU" sz="5400" dirty="0">
                          <a:latin typeface="AR CENA" pitchFamily="2" charset="0"/>
                        </a:rPr>
                        <a:t> affinity (</a:t>
                      </a:r>
                      <a:r>
                        <a:rPr lang="en-AU" sz="5400" dirty="0" smtClean="0">
                          <a:latin typeface="AR CENA" pitchFamily="2" charset="0"/>
                        </a:rPr>
                        <a:t>especially </a:t>
                      </a:r>
                      <a:r>
                        <a:rPr lang="en-AU" sz="5400" dirty="0">
                          <a:latin typeface="AR CENA" pitchFamily="2" charset="0"/>
                        </a:rPr>
                        <a:t>in the </a:t>
                      </a:r>
                      <a:r>
                        <a:rPr lang="en-AU" sz="5400" dirty="0" smtClean="0">
                          <a:latin typeface="AR CENA" pitchFamily="2" charset="0"/>
                        </a:rPr>
                        <a:t>phrase: </a:t>
                      </a:r>
                      <a:r>
                        <a:rPr lang="en-AU" sz="5400" b="1" dirty="0">
                          <a:latin typeface="AR CENA" pitchFamily="2" charset="0"/>
                        </a:rPr>
                        <a:t>a sense of </a:t>
                      </a:r>
                      <a:r>
                        <a:rPr lang="en-AU" sz="5400" b="1" dirty="0" smtClean="0">
                          <a:solidFill>
                            <a:srgbClr val="333333"/>
                          </a:solidFill>
                          <a:effectLst/>
                          <a:latin typeface="AR CENA" pitchFamily="2" charset="0"/>
                        </a:rPr>
                        <a:t>belonging</a:t>
                      </a:r>
                      <a:r>
                        <a:rPr lang="en-AU" sz="5400" dirty="0" smtClean="0">
                          <a:latin typeface="AR CENA" pitchFamily="2"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AU" sz="2000" kern="1200" dirty="0" smtClean="0">
                          <a:solidFill>
                            <a:schemeClr val="tx1"/>
                          </a:solidFill>
                          <a:effectLst/>
                          <a:latin typeface="AR CENA" pitchFamily="2" charset="0"/>
                          <a:ea typeface="+mn-ea"/>
                          <a:cs typeface="+mn-cs"/>
                        </a:rPr>
                        <a:t>World</a:t>
                      </a:r>
                      <a:r>
                        <a:rPr lang="en-AU" sz="2000" dirty="0" smtClean="0">
                          <a:latin typeface="AR CENA" pitchFamily="2" charset="0"/>
                        </a:rPr>
                        <a:t> </a:t>
                      </a:r>
                      <a:r>
                        <a:rPr kumimoji="0" lang="en-AU" sz="2000" kern="1200" dirty="0" smtClean="0">
                          <a:solidFill>
                            <a:schemeClr val="tx1"/>
                          </a:solidFill>
                          <a:effectLst/>
                          <a:latin typeface="AR CENA" pitchFamily="2" charset="0"/>
                          <a:ea typeface="+mn-ea"/>
                          <a:cs typeface="+mn-cs"/>
                        </a:rPr>
                        <a:t>English</a:t>
                      </a:r>
                      <a:r>
                        <a:rPr lang="en-AU" sz="2000" dirty="0" smtClean="0">
                          <a:latin typeface="AR CENA" pitchFamily="2" charset="0"/>
                        </a:rPr>
                        <a:t> </a:t>
                      </a:r>
                      <a:r>
                        <a:rPr kumimoji="0" lang="en-AU" sz="2000" kern="1200" dirty="0" smtClean="0">
                          <a:solidFill>
                            <a:schemeClr val="tx1"/>
                          </a:solidFill>
                          <a:effectLst/>
                          <a:latin typeface="AR CENA" pitchFamily="2" charset="0"/>
                          <a:ea typeface="+mn-ea"/>
                          <a:cs typeface="+mn-cs"/>
                        </a:rPr>
                        <a:t>Dictionary</a:t>
                      </a:r>
                      <a:r>
                        <a:rPr lang="en-AU" sz="2000" dirty="0" smtClean="0">
                          <a:latin typeface="AR CENA" pitchFamily="2" charset="0"/>
                        </a:rPr>
                        <a:t> </a:t>
                      </a:r>
                    </a:p>
                    <a:p>
                      <a:endParaRPr lang="en-AU" dirty="0"/>
                    </a:p>
                  </a:txBody>
                  <a:tcPr>
                    <a:lnL>
                      <a:noFill/>
                    </a:lnL>
                    <a:lnR>
                      <a:noFill/>
                    </a:lnR>
                    <a:lnT>
                      <a:noFill/>
                    </a:lnT>
                    <a:lnB>
                      <a:noFill/>
                    </a:lnB>
                  </a:tcPr>
                </a:tc>
              </a:tr>
            </a:tbl>
          </a:graphicData>
        </a:graphic>
      </p:graphicFrame>
    </p:spTree>
    <p:extLst>
      <p:ext uri="{BB962C8B-B14F-4D97-AF65-F5344CB8AC3E}">
        <p14:creationId xmlns:p14="http://schemas.microsoft.com/office/powerpoint/2010/main" val="267690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08720"/>
            <a:ext cx="8229600" cy="5098571"/>
          </a:xfrm>
        </p:spPr>
        <p:txBody>
          <a:bodyPr/>
          <a:lstStyle/>
          <a:p>
            <a:r>
              <a:rPr lang="en-AU" sz="6000" dirty="0" err="1">
                <a:latin typeface="AR CENA" pitchFamily="2" charset="0"/>
              </a:rPr>
              <a:t>Dawe’s</a:t>
            </a:r>
            <a:r>
              <a:rPr lang="en-AU" sz="6000" dirty="0">
                <a:latin typeface="AR CENA" pitchFamily="2" charset="0"/>
              </a:rPr>
              <a:t> poems show us various ways in which people attain an enduring sense of both identity and of belonging. </a:t>
            </a:r>
          </a:p>
          <a:p>
            <a:endParaRPr lang="en-AU" dirty="0"/>
          </a:p>
        </p:txBody>
      </p:sp>
      <p:sp>
        <p:nvSpPr>
          <p:cNvPr id="3" name="Title 2"/>
          <p:cNvSpPr>
            <a:spLocks noGrp="1"/>
          </p:cNvSpPr>
          <p:nvPr>
            <p:ph type="title"/>
          </p:nvPr>
        </p:nvSpPr>
        <p:spPr>
          <a:xfrm>
            <a:off x="457200" y="274638"/>
            <a:ext cx="8229600" cy="346050"/>
          </a:xfrm>
        </p:spPr>
        <p:txBody>
          <a:bodyPr>
            <a:normAutofit fontScale="90000"/>
          </a:bodyPr>
          <a:lstStyle/>
          <a:p>
            <a:endParaRPr lang="en-AU" dirty="0"/>
          </a:p>
        </p:txBody>
      </p:sp>
    </p:spTree>
    <p:extLst>
      <p:ext uri="{BB962C8B-B14F-4D97-AF65-F5344CB8AC3E}">
        <p14:creationId xmlns:p14="http://schemas.microsoft.com/office/powerpoint/2010/main" val="2203064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vertic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314595"/>
          </a:xfrm>
        </p:spPr>
        <p:txBody>
          <a:bodyPr>
            <a:normAutofit/>
          </a:bodyPr>
          <a:lstStyle/>
          <a:p>
            <a:r>
              <a:rPr lang="en-AU" sz="5400" dirty="0">
                <a:latin typeface="AR CENA" pitchFamily="2" charset="0"/>
              </a:rPr>
              <a:t>In addition to the daily trials faced on the journey of life, many people live with personal problems that prevent them growing into the people they would really like to be. </a:t>
            </a:r>
          </a:p>
        </p:txBody>
      </p:sp>
      <p:sp>
        <p:nvSpPr>
          <p:cNvPr id="2" name="Title 1"/>
          <p:cNvSpPr>
            <a:spLocks noGrp="1"/>
          </p:cNvSpPr>
          <p:nvPr>
            <p:ph type="title"/>
          </p:nvPr>
        </p:nvSpPr>
        <p:spPr>
          <a:xfrm flipV="1">
            <a:off x="457200" y="228919"/>
            <a:ext cx="8229600" cy="45719"/>
          </a:xfrm>
        </p:spPr>
        <p:txBody>
          <a:bodyPr>
            <a:normAutofit fontScale="90000"/>
          </a:bodyPr>
          <a:lstStyle/>
          <a:p>
            <a:endParaRPr lang="en-AU" dirty="0"/>
          </a:p>
        </p:txBody>
      </p:sp>
    </p:spTree>
    <p:extLst>
      <p:ext uri="{BB962C8B-B14F-4D97-AF65-F5344CB8AC3E}">
        <p14:creationId xmlns:p14="http://schemas.microsoft.com/office/powerpoint/2010/main" val="3041429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40768"/>
            <a:ext cx="8229600" cy="4666523"/>
          </a:xfrm>
        </p:spPr>
        <p:txBody>
          <a:bodyPr>
            <a:normAutofit/>
          </a:bodyPr>
          <a:lstStyle/>
          <a:p>
            <a:pPr marL="109728" indent="0" algn="ctr">
              <a:buNone/>
            </a:pPr>
            <a:r>
              <a:rPr lang="en-AU" sz="4800" dirty="0" smtClean="0">
                <a:solidFill>
                  <a:schemeClr val="accent1">
                    <a:lumMod val="75000"/>
                  </a:schemeClr>
                </a:solidFill>
                <a:latin typeface="AR CENA" pitchFamily="2" charset="0"/>
              </a:rPr>
              <a:t>What are some of these personal problems that can affect our sense of identity and belonging?</a:t>
            </a:r>
          </a:p>
          <a:p>
            <a:pPr marL="109728" indent="0" algn="ctr">
              <a:buNone/>
            </a:pPr>
            <a:endParaRPr lang="en-AU" sz="4800" dirty="0" smtClean="0">
              <a:solidFill>
                <a:schemeClr val="accent1">
                  <a:lumMod val="75000"/>
                </a:schemeClr>
              </a:solidFill>
              <a:latin typeface="AR CENA" pitchFamily="2" charset="0"/>
            </a:endParaRPr>
          </a:p>
          <a:p>
            <a:pPr marL="109728" indent="0" algn="ctr">
              <a:buNone/>
            </a:pPr>
            <a:r>
              <a:rPr lang="en-AU" sz="6000" dirty="0" smtClean="0">
                <a:latin typeface="AR CENA" pitchFamily="2" charset="0"/>
              </a:rPr>
              <a:t>List some in dot point form.</a:t>
            </a:r>
            <a:endParaRPr lang="en-AU" sz="6000" dirty="0">
              <a:latin typeface="AR CENA" pitchFamily="2" charset="0"/>
            </a:endParaRPr>
          </a:p>
        </p:txBody>
      </p:sp>
      <p:sp>
        <p:nvSpPr>
          <p:cNvPr id="3" name="Title 2"/>
          <p:cNvSpPr>
            <a:spLocks noGrp="1"/>
          </p:cNvSpPr>
          <p:nvPr>
            <p:ph type="title"/>
          </p:nvPr>
        </p:nvSpPr>
        <p:spPr/>
        <p:txBody>
          <a:bodyPr>
            <a:normAutofit/>
          </a:bodyPr>
          <a:lstStyle/>
          <a:p>
            <a:pPr algn="ctr"/>
            <a:r>
              <a:rPr lang="en-AU" sz="6000" b="0" dirty="0" smtClean="0">
                <a:latin typeface="Algerian" pitchFamily="82" charset="0"/>
              </a:rPr>
              <a:t>Personal Problems</a:t>
            </a:r>
            <a:endParaRPr lang="en-AU" sz="6000" b="0" dirty="0">
              <a:latin typeface="Algerian" pitchFamily="82" charset="0"/>
            </a:endParaRPr>
          </a:p>
        </p:txBody>
      </p:sp>
    </p:spTree>
    <p:extLst>
      <p:ext uri="{BB962C8B-B14F-4D97-AF65-F5344CB8AC3E}">
        <p14:creationId xmlns:p14="http://schemas.microsoft.com/office/powerpoint/2010/main" val="2759803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barn(inVertical)">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40768"/>
            <a:ext cx="8229600" cy="4666523"/>
          </a:xfrm>
        </p:spPr>
        <p:txBody>
          <a:bodyPr>
            <a:normAutofit/>
          </a:bodyPr>
          <a:lstStyle/>
          <a:p>
            <a:pPr marL="109728" indent="0" algn="ctr">
              <a:buNone/>
            </a:pPr>
            <a:r>
              <a:rPr lang="en-AU" sz="5400" dirty="0" smtClean="0">
                <a:solidFill>
                  <a:schemeClr val="accent1">
                    <a:lumMod val="75000"/>
                  </a:schemeClr>
                </a:solidFill>
                <a:latin typeface="AR CENA" pitchFamily="2" charset="0"/>
              </a:rPr>
              <a:t>Did you have any of these</a:t>
            </a:r>
            <a:r>
              <a:rPr lang="en-AU" sz="5400" dirty="0" smtClean="0">
                <a:solidFill>
                  <a:schemeClr val="accent1">
                    <a:lumMod val="75000"/>
                  </a:schemeClr>
                </a:solidFill>
                <a:latin typeface="AR CENA" pitchFamily="2" charset="0"/>
              </a:rPr>
              <a:t>?</a:t>
            </a:r>
          </a:p>
          <a:p>
            <a:pPr marL="109728" indent="0">
              <a:buNone/>
            </a:pPr>
            <a:r>
              <a:rPr lang="en-AU" sz="4000" dirty="0" smtClean="0">
                <a:latin typeface="AR CENA" pitchFamily="2" charset="0"/>
              </a:rPr>
              <a:t>*Lack of friends	*Disability</a:t>
            </a:r>
          </a:p>
          <a:p>
            <a:pPr marL="109728" indent="0">
              <a:buNone/>
            </a:pPr>
            <a:r>
              <a:rPr lang="en-AU" sz="4000" dirty="0" smtClean="0">
                <a:latin typeface="AR CENA" pitchFamily="2" charset="0"/>
              </a:rPr>
              <a:t>*Family breakdown	*Poor hygiene</a:t>
            </a:r>
          </a:p>
          <a:p>
            <a:pPr marL="109728" indent="0">
              <a:buNone/>
            </a:pPr>
            <a:r>
              <a:rPr lang="en-AU" sz="4000" dirty="0" smtClean="0">
                <a:latin typeface="AR CENA" pitchFamily="2" charset="0"/>
              </a:rPr>
              <a:t>*Poor health		*Looking “different”</a:t>
            </a:r>
          </a:p>
          <a:p>
            <a:pPr marL="109728" indent="0">
              <a:buNone/>
            </a:pPr>
            <a:r>
              <a:rPr lang="en-AU" sz="4000" dirty="0" smtClean="0">
                <a:latin typeface="AR CENA" pitchFamily="2" charset="0"/>
              </a:rPr>
              <a:t>*Lack of money	*No “personality”</a:t>
            </a:r>
          </a:p>
          <a:p>
            <a:pPr marL="109728" indent="0">
              <a:buNone/>
            </a:pPr>
            <a:endParaRPr lang="en-AU" sz="4000" dirty="0">
              <a:latin typeface="AR CENA" pitchFamily="2" charset="0"/>
            </a:endParaRPr>
          </a:p>
        </p:txBody>
      </p:sp>
      <p:sp>
        <p:nvSpPr>
          <p:cNvPr id="3" name="Title 2"/>
          <p:cNvSpPr>
            <a:spLocks noGrp="1"/>
          </p:cNvSpPr>
          <p:nvPr>
            <p:ph type="title"/>
          </p:nvPr>
        </p:nvSpPr>
        <p:spPr/>
        <p:txBody>
          <a:bodyPr>
            <a:normAutofit/>
          </a:bodyPr>
          <a:lstStyle/>
          <a:p>
            <a:pPr algn="ctr"/>
            <a:r>
              <a:rPr lang="en-AU" sz="6000" b="0" dirty="0">
                <a:latin typeface="Algerian" pitchFamily="82" charset="0"/>
              </a:rPr>
              <a:t>Personal Problems</a:t>
            </a:r>
            <a:endParaRPr lang="en-AU" sz="6000" dirty="0"/>
          </a:p>
        </p:txBody>
      </p:sp>
    </p:spTree>
    <p:extLst>
      <p:ext uri="{BB962C8B-B14F-4D97-AF65-F5344CB8AC3E}">
        <p14:creationId xmlns:p14="http://schemas.microsoft.com/office/powerpoint/2010/main" val="259223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5040560"/>
          </a:xfrm>
        </p:spPr>
        <p:txBody>
          <a:bodyPr>
            <a:normAutofit fontScale="92500" lnSpcReduction="10000"/>
          </a:bodyPr>
          <a:lstStyle/>
          <a:p>
            <a:r>
              <a:rPr lang="en-AU" sz="5400" dirty="0">
                <a:latin typeface="AR CENA" pitchFamily="2" charset="0"/>
              </a:rPr>
              <a:t>The social groupings of which we are a part – families, clubs, workplaces and the like – are usually an important part of our sense of self. </a:t>
            </a:r>
            <a:endParaRPr lang="en-AU" sz="5400" dirty="0" smtClean="0">
              <a:latin typeface="AR CENA" pitchFamily="2" charset="0"/>
            </a:endParaRPr>
          </a:p>
          <a:p>
            <a:r>
              <a:rPr lang="en-AU" sz="5400" dirty="0">
                <a:latin typeface="AR CENA" pitchFamily="2" charset="0"/>
              </a:rPr>
              <a:t>Such groups provide a connection to others. </a:t>
            </a:r>
          </a:p>
        </p:txBody>
      </p:sp>
      <p:sp>
        <p:nvSpPr>
          <p:cNvPr id="2" name="Title 1"/>
          <p:cNvSpPr>
            <a:spLocks noGrp="1"/>
          </p:cNvSpPr>
          <p:nvPr>
            <p:ph type="title"/>
          </p:nvPr>
        </p:nvSpPr>
        <p:spPr>
          <a:xfrm>
            <a:off x="457200" y="274638"/>
            <a:ext cx="8229600" cy="778098"/>
          </a:xfrm>
        </p:spPr>
        <p:txBody>
          <a:bodyPr>
            <a:noAutofit/>
          </a:bodyPr>
          <a:lstStyle/>
          <a:p>
            <a:pPr algn="ctr"/>
            <a:r>
              <a:rPr lang="en-AU" sz="6600" b="0" dirty="0" smtClean="0">
                <a:latin typeface="Algerian" pitchFamily="82" charset="0"/>
              </a:rPr>
              <a:t>Social Groupings</a:t>
            </a:r>
            <a:endParaRPr lang="en-AU" sz="6600" b="0" dirty="0">
              <a:latin typeface="Algerian" pitchFamily="82" charset="0"/>
            </a:endParaRPr>
          </a:p>
        </p:txBody>
      </p:sp>
    </p:spTree>
    <p:extLst>
      <p:ext uri="{BB962C8B-B14F-4D97-AF65-F5344CB8AC3E}">
        <p14:creationId xmlns:p14="http://schemas.microsoft.com/office/powerpoint/2010/main" val="2677415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80">
                                          <p:stCondLst>
                                            <p:cond delay="0"/>
                                          </p:stCondLst>
                                        </p:cTn>
                                        <p:tgtEl>
                                          <p:spTgt spid="3">
                                            <p:txEl>
                                              <p:pRg st="1" end="1"/>
                                            </p:txEl>
                                          </p:spTgt>
                                        </p:tgtEl>
                                      </p:cBhvr>
                                    </p:animEffect>
                                    <p:anim calcmode="lin" valueType="num">
                                      <p:cBhvr>
                                        <p:cTn id="13"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1" end="1"/>
                                            </p:txEl>
                                          </p:spTgt>
                                        </p:tgtEl>
                                      </p:cBhvr>
                                      <p:to x="100000" y="60000"/>
                                    </p:animScale>
                                    <p:animScale>
                                      <p:cBhvr>
                                        <p:cTn id="19" dur="166" decel="50000">
                                          <p:stCondLst>
                                            <p:cond delay="676"/>
                                          </p:stCondLst>
                                        </p:cTn>
                                        <p:tgtEl>
                                          <p:spTgt spid="3">
                                            <p:txEl>
                                              <p:pRg st="1" end="1"/>
                                            </p:txEl>
                                          </p:spTgt>
                                        </p:tgtEl>
                                      </p:cBhvr>
                                      <p:to x="100000" y="100000"/>
                                    </p:animScale>
                                    <p:animScale>
                                      <p:cBhvr>
                                        <p:cTn id="20" dur="26">
                                          <p:stCondLst>
                                            <p:cond delay="1312"/>
                                          </p:stCondLst>
                                        </p:cTn>
                                        <p:tgtEl>
                                          <p:spTgt spid="3">
                                            <p:txEl>
                                              <p:pRg st="1" end="1"/>
                                            </p:txEl>
                                          </p:spTgt>
                                        </p:tgtEl>
                                      </p:cBhvr>
                                      <p:to x="100000" y="80000"/>
                                    </p:animScale>
                                    <p:animScale>
                                      <p:cBhvr>
                                        <p:cTn id="21" dur="166" decel="50000">
                                          <p:stCondLst>
                                            <p:cond delay="1338"/>
                                          </p:stCondLst>
                                        </p:cTn>
                                        <p:tgtEl>
                                          <p:spTgt spid="3">
                                            <p:txEl>
                                              <p:pRg st="1" end="1"/>
                                            </p:txEl>
                                          </p:spTgt>
                                        </p:tgtEl>
                                      </p:cBhvr>
                                      <p:to x="100000" y="100000"/>
                                    </p:animScale>
                                    <p:animScale>
                                      <p:cBhvr>
                                        <p:cTn id="22" dur="26">
                                          <p:stCondLst>
                                            <p:cond delay="1642"/>
                                          </p:stCondLst>
                                        </p:cTn>
                                        <p:tgtEl>
                                          <p:spTgt spid="3">
                                            <p:txEl>
                                              <p:pRg st="1" end="1"/>
                                            </p:txEl>
                                          </p:spTgt>
                                        </p:tgtEl>
                                      </p:cBhvr>
                                      <p:to x="100000" y="90000"/>
                                    </p:animScale>
                                    <p:animScale>
                                      <p:cBhvr>
                                        <p:cTn id="23" dur="166" decel="50000">
                                          <p:stCondLst>
                                            <p:cond delay="1668"/>
                                          </p:stCondLst>
                                        </p:cTn>
                                        <p:tgtEl>
                                          <p:spTgt spid="3">
                                            <p:txEl>
                                              <p:pRg st="1" end="1"/>
                                            </p:txEl>
                                          </p:spTgt>
                                        </p:tgtEl>
                                      </p:cBhvr>
                                      <p:to x="100000" y="100000"/>
                                    </p:animScale>
                                    <p:animScale>
                                      <p:cBhvr>
                                        <p:cTn id="24" dur="26">
                                          <p:stCondLst>
                                            <p:cond delay="1808"/>
                                          </p:stCondLst>
                                        </p:cTn>
                                        <p:tgtEl>
                                          <p:spTgt spid="3">
                                            <p:txEl>
                                              <p:pRg st="1" end="1"/>
                                            </p:txEl>
                                          </p:spTgt>
                                        </p:tgtEl>
                                      </p:cBhvr>
                                      <p:to x="100000" y="95000"/>
                                    </p:animScale>
                                    <p:animScale>
                                      <p:cBhvr>
                                        <p:cTn id="25"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ctr">
              <a:buNone/>
            </a:pPr>
            <a:r>
              <a:rPr lang="en-AU" sz="5400" dirty="0" smtClean="0">
                <a:solidFill>
                  <a:schemeClr val="accent1">
                    <a:lumMod val="75000"/>
                  </a:schemeClr>
                </a:solidFill>
                <a:latin typeface="AR CENA" pitchFamily="2" charset="0"/>
              </a:rPr>
              <a:t>How many different social groups do you “belong” to?</a:t>
            </a:r>
          </a:p>
          <a:p>
            <a:pPr marL="109728" indent="0" algn="ctr">
              <a:buNone/>
            </a:pPr>
            <a:endParaRPr lang="en-AU" sz="5400" dirty="0">
              <a:latin typeface="AR CENA" pitchFamily="2" charset="0"/>
            </a:endParaRPr>
          </a:p>
          <a:p>
            <a:pPr marL="109728" indent="0" algn="ctr">
              <a:buNone/>
            </a:pPr>
            <a:r>
              <a:rPr lang="en-AU" sz="5400" dirty="0" smtClean="0">
                <a:latin typeface="AR CENA" pitchFamily="2" charset="0"/>
              </a:rPr>
              <a:t>List some in dot points.</a:t>
            </a:r>
            <a:endParaRPr lang="en-AU" sz="5400" dirty="0">
              <a:latin typeface="AR CENA" pitchFamily="2" charset="0"/>
            </a:endParaRPr>
          </a:p>
        </p:txBody>
      </p:sp>
      <p:sp>
        <p:nvSpPr>
          <p:cNvPr id="3" name="Title 2"/>
          <p:cNvSpPr>
            <a:spLocks noGrp="1"/>
          </p:cNvSpPr>
          <p:nvPr>
            <p:ph type="title"/>
          </p:nvPr>
        </p:nvSpPr>
        <p:spPr/>
        <p:txBody>
          <a:bodyPr>
            <a:normAutofit/>
          </a:bodyPr>
          <a:lstStyle/>
          <a:p>
            <a:pPr algn="ctr"/>
            <a:r>
              <a:rPr lang="en-AU" sz="6600" b="0" dirty="0">
                <a:latin typeface="Algerian" pitchFamily="82" charset="0"/>
              </a:rPr>
              <a:t>Social Groupings</a:t>
            </a:r>
            <a:endParaRPr lang="en-AU" sz="6600" dirty="0"/>
          </a:p>
        </p:txBody>
      </p:sp>
    </p:spTree>
    <p:extLst>
      <p:ext uri="{BB962C8B-B14F-4D97-AF65-F5344CB8AC3E}">
        <p14:creationId xmlns:p14="http://schemas.microsoft.com/office/powerpoint/2010/main" val="1106745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barn(inVertical)">
                                      <p:cBhvr>
                                        <p:cTn id="1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ctr">
              <a:buNone/>
            </a:pPr>
            <a:r>
              <a:rPr lang="en-AU" sz="5400" dirty="0" smtClean="0">
                <a:solidFill>
                  <a:schemeClr val="accent1">
                    <a:lumMod val="75000"/>
                  </a:schemeClr>
                </a:solidFill>
                <a:latin typeface="AR CENA" pitchFamily="2" charset="0"/>
              </a:rPr>
              <a:t>Did you identify any of these</a:t>
            </a:r>
            <a:r>
              <a:rPr lang="en-AU" sz="5400" dirty="0" smtClean="0">
                <a:solidFill>
                  <a:schemeClr val="accent1">
                    <a:lumMod val="75000"/>
                  </a:schemeClr>
                </a:solidFill>
                <a:latin typeface="AR CENA" pitchFamily="2" charset="0"/>
              </a:rPr>
              <a:t>?</a:t>
            </a:r>
          </a:p>
          <a:p>
            <a:pPr marL="109728" indent="0">
              <a:buNone/>
            </a:pPr>
            <a:r>
              <a:rPr lang="en-AU" sz="4000" dirty="0" smtClean="0">
                <a:latin typeface="AR CENA" pitchFamily="2" charset="0"/>
              </a:rPr>
              <a:t>*Sporting club		*Religious group</a:t>
            </a:r>
          </a:p>
          <a:p>
            <a:pPr marL="109728" indent="0">
              <a:buNone/>
            </a:pPr>
            <a:r>
              <a:rPr lang="en-AU" sz="4000" dirty="0" smtClean="0">
                <a:latin typeface="AR CENA" pitchFamily="2" charset="0"/>
              </a:rPr>
              <a:t>*Hobby club		*Social club</a:t>
            </a:r>
          </a:p>
          <a:p>
            <a:pPr marL="109728" indent="0">
              <a:buNone/>
            </a:pPr>
            <a:r>
              <a:rPr lang="en-AU" sz="4000" dirty="0" smtClean="0">
                <a:latin typeface="AR CENA" pitchFamily="2" charset="0"/>
              </a:rPr>
              <a:t>*Book club		*Educational group</a:t>
            </a:r>
          </a:p>
          <a:p>
            <a:pPr marL="109728" indent="0">
              <a:buNone/>
            </a:pPr>
            <a:r>
              <a:rPr lang="en-AU" sz="4000" dirty="0" smtClean="0">
                <a:latin typeface="AR CENA" pitchFamily="2" charset="0"/>
              </a:rPr>
              <a:t>*Workplace group	*Entertainment group</a:t>
            </a:r>
          </a:p>
          <a:p>
            <a:pPr marL="109728" indent="0">
              <a:buNone/>
            </a:pPr>
            <a:r>
              <a:rPr lang="en-AU" sz="4000" dirty="0" smtClean="0">
                <a:latin typeface="AR CENA" pitchFamily="2" charset="0"/>
              </a:rPr>
              <a:t>*Carers group		*Friendship group</a:t>
            </a:r>
            <a:endParaRPr lang="en-AU" sz="4000" dirty="0">
              <a:latin typeface="AR CENA" pitchFamily="2" charset="0"/>
            </a:endParaRPr>
          </a:p>
        </p:txBody>
      </p:sp>
      <p:sp>
        <p:nvSpPr>
          <p:cNvPr id="3" name="Title 2"/>
          <p:cNvSpPr>
            <a:spLocks noGrp="1"/>
          </p:cNvSpPr>
          <p:nvPr>
            <p:ph type="title"/>
          </p:nvPr>
        </p:nvSpPr>
        <p:spPr/>
        <p:txBody>
          <a:bodyPr>
            <a:normAutofit/>
          </a:bodyPr>
          <a:lstStyle/>
          <a:p>
            <a:pPr algn="ctr"/>
            <a:r>
              <a:rPr lang="en-AU" sz="6000" b="0" dirty="0">
                <a:latin typeface="Algerian" pitchFamily="82" charset="0"/>
              </a:rPr>
              <a:t>Social Groupings</a:t>
            </a:r>
            <a:endParaRPr lang="en-AU" sz="6000" dirty="0"/>
          </a:p>
        </p:txBody>
      </p:sp>
    </p:spTree>
    <p:extLst>
      <p:ext uri="{BB962C8B-B14F-4D97-AF65-F5344CB8AC3E}">
        <p14:creationId xmlns:p14="http://schemas.microsoft.com/office/powerpoint/2010/main" val="1474683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 calcmode="lin" valueType="num">
                                      <p:cBhvr additive="base">
                                        <p:cTn id="2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 calcmode="lin" valueType="num">
                                      <p:cBhvr additive="base">
                                        <p:cTn id="31"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3" end="3"/>
                                            </p:txEl>
                                          </p:spTgt>
                                        </p:tgtEl>
                                        <p:attrNameLst>
                                          <p:attrName>style.visibility</p:attrName>
                                        </p:attrNameLst>
                                      </p:cBhvr>
                                      <p:to>
                                        <p:strVal val="visible"/>
                                      </p:to>
                                    </p:set>
                                    <p:anim calcmode="lin" valueType="num">
                                      <p:cBhvr additive="base">
                                        <p:cTn id="3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2">
                                            <p:txEl>
                                              <p:pRg st="4" end="4"/>
                                            </p:txEl>
                                          </p:spTgt>
                                        </p:tgtEl>
                                        <p:attrNameLst>
                                          <p:attrName>style.visibility</p:attrName>
                                        </p:attrNameLst>
                                      </p:cBhvr>
                                      <p:to>
                                        <p:strVal val="visible"/>
                                      </p:to>
                                    </p:set>
                                    <p:anim calcmode="lin" valueType="num">
                                      <p:cBhvr additive="base">
                                        <p:cTn id="43" dur="5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5" end="5"/>
                                            </p:txEl>
                                          </p:spTgt>
                                        </p:tgtEl>
                                        <p:attrNameLst>
                                          <p:attrName>style.visibility</p:attrName>
                                        </p:attrNameLst>
                                      </p:cBhvr>
                                      <p:to>
                                        <p:strVal val="visible"/>
                                      </p:to>
                                    </p:set>
                                    <p:anim calcmode="lin" valueType="num">
                                      <p:cBhvr additive="base">
                                        <p:cTn id="4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256584"/>
          </a:xfrm>
        </p:spPr>
        <p:txBody>
          <a:bodyPr>
            <a:normAutofit/>
          </a:bodyPr>
          <a:lstStyle/>
          <a:p>
            <a:r>
              <a:rPr lang="en-AU" sz="5400" dirty="0">
                <a:latin typeface="AR CENA" pitchFamily="2" charset="0"/>
              </a:rPr>
              <a:t>But many of </a:t>
            </a:r>
            <a:r>
              <a:rPr lang="en-AU" sz="5400" dirty="0" err="1">
                <a:latin typeface="AR CENA" pitchFamily="2" charset="0"/>
              </a:rPr>
              <a:t>Dawe’s</a:t>
            </a:r>
            <a:r>
              <a:rPr lang="en-AU" sz="5400" dirty="0">
                <a:latin typeface="AR CENA" pitchFamily="2" charset="0"/>
              </a:rPr>
              <a:t> poems also highlight ways in which people are marginalised from the mainstream of </a:t>
            </a:r>
            <a:r>
              <a:rPr lang="en-AU" sz="5400" dirty="0" smtClean="0">
                <a:latin typeface="AR CENA" pitchFamily="2" charset="0"/>
              </a:rPr>
              <a:t>society</a:t>
            </a:r>
            <a:r>
              <a:rPr lang="en-AU" sz="5400" dirty="0" smtClean="0">
                <a:latin typeface="AR CENA" pitchFamily="2" charset="0"/>
              </a:rPr>
              <a:t>.</a:t>
            </a:r>
          </a:p>
          <a:p>
            <a:r>
              <a:rPr lang="en-AU" sz="5400" dirty="0" smtClean="0">
                <a:latin typeface="AR CENA" pitchFamily="2" charset="0"/>
              </a:rPr>
              <a:t>Can you name some of these ways? Write them down.</a:t>
            </a:r>
            <a:endParaRPr lang="en-AU" sz="5400" dirty="0" smtClean="0">
              <a:latin typeface="AR CENA" pitchFamily="2" charset="0"/>
            </a:endParaRPr>
          </a:p>
        </p:txBody>
      </p:sp>
      <p:sp>
        <p:nvSpPr>
          <p:cNvPr id="2" name="Title 1"/>
          <p:cNvSpPr>
            <a:spLocks noGrp="1"/>
          </p:cNvSpPr>
          <p:nvPr>
            <p:ph type="title"/>
          </p:nvPr>
        </p:nvSpPr>
        <p:spPr>
          <a:xfrm>
            <a:off x="457200" y="274638"/>
            <a:ext cx="8229600" cy="922114"/>
          </a:xfrm>
        </p:spPr>
        <p:txBody>
          <a:bodyPr>
            <a:noAutofit/>
          </a:bodyPr>
          <a:lstStyle/>
          <a:p>
            <a:pPr algn="ctr"/>
            <a:r>
              <a:rPr lang="en-AU" sz="6000" b="0" dirty="0">
                <a:latin typeface="Algerian" pitchFamily="82" charset="0"/>
              </a:rPr>
              <a:t>Social Groupings</a:t>
            </a:r>
            <a:endParaRPr lang="en-AU" sz="6000" dirty="0"/>
          </a:p>
        </p:txBody>
      </p:sp>
    </p:spTree>
    <p:extLst>
      <p:ext uri="{BB962C8B-B14F-4D97-AF65-F5344CB8AC3E}">
        <p14:creationId xmlns:p14="http://schemas.microsoft.com/office/powerpoint/2010/main" val="3643098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3">
                                            <p:txEl>
                                              <p:pRg st="0" end="0"/>
                                            </p:txEl>
                                          </p:spTgt>
                                        </p:tgtEl>
                                        <p:attrNameLst>
                                          <p:attrName>style.color</p:attrName>
                                        </p:attrNameLst>
                                      </p:cBhvr>
                                      <p:to>
                                        <a:schemeClr val="bg1"/>
                                      </p:to>
                                    </p:animClr>
                                    <p:animClr clrSpc="rgb" dir="cw">
                                      <p:cBhvr>
                                        <p:cTn id="7" dur="250" autoRev="1" fill="remove"/>
                                        <p:tgtEl>
                                          <p:spTgt spid="3">
                                            <p:txEl>
                                              <p:pRg st="0" end="0"/>
                                            </p:txEl>
                                          </p:spTgt>
                                        </p:tgtEl>
                                        <p:attrNameLst>
                                          <p:attrName>fillcolor</p:attrName>
                                        </p:attrNameLst>
                                      </p:cBhvr>
                                      <p:to>
                                        <a:schemeClr val="bg1"/>
                                      </p:to>
                                    </p:animClr>
                                    <p:set>
                                      <p:cBhvr>
                                        <p:cTn id="8" dur="250" autoRev="1" fill="remove"/>
                                        <p:tgtEl>
                                          <p:spTgt spid="3">
                                            <p:txEl>
                                              <p:pRg st="0" end="0"/>
                                            </p:txEl>
                                          </p:spTgt>
                                        </p:tgtEl>
                                        <p:attrNameLst>
                                          <p:attrName>fill.type</p:attrName>
                                        </p:attrNameLst>
                                      </p:cBhvr>
                                      <p:to>
                                        <p:strVal val="solid"/>
                                      </p:to>
                                    </p:set>
                                    <p:set>
                                      <p:cBhvr>
                                        <p:cTn id="9" dur="250" autoRev="1" fill="remove"/>
                                        <p:tgtEl>
                                          <p:spTgt spid="3">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760"/>
            <a:ext cx="8229600" cy="4738531"/>
          </a:xfrm>
        </p:spPr>
        <p:txBody>
          <a:bodyPr>
            <a:normAutofit/>
          </a:bodyPr>
          <a:lstStyle/>
          <a:p>
            <a:pPr marL="109728" indent="0" algn="ctr">
              <a:buNone/>
            </a:pPr>
            <a:r>
              <a:rPr lang="en-AU" sz="4800" dirty="0" smtClean="0">
                <a:solidFill>
                  <a:schemeClr val="accent1">
                    <a:lumMod val="75000"/>
                  </a:schemeClr>
                </a:solidFill>
                <a:latin typeface="AR CENA" pitchFamily="2" charset="0"/>
              </a:rPr>
              <a:t>Here are some:</a:t>
            </a:r>
          </a:p>
          <a:p>
            <a:r>
              <a:rPr lang="en-AU" sz="4800" dirty="0" smtClean="0">
                <a:latin typeface="AR CENA" pitchFamily="2" charset="0"/>
              </a:rPr>
              <a:t>Homeless people</a:t>
            </a:r>
          </a:p>
          <a:p>
            <a:r>
              <a:rPr lang="en-AU" sz="4800" dirty="0" smtClean="0">
                <a:latin typeface="AR CENA" pitchFamily="2" charset="0"/>
              </a:rPr>
              <a:t>Mentally ill people</a:t>
            </a:r>
          </a:p>
          <a:p>
            <a:r>
              <a:rPr lang="en-AU" sz="4800" dirty="0" smtClean="0">
                <a:latin typeface="AR CENA" pitchFamily="2" charset="0"/>
              </a:rPr>
              <a:t>People with disabilities</a:t>
            </a:r>
          </a:p>
          <a:p>
            <a:r>
              <a:rPr lang="en-AU" sz="4800" dirty="0" smtClean="0">
                <a:latin typeface="AR CENA" pitchFamily="2" charset="0"/>
              </a:rPr>
              <a:t>People who don’t speak English</a:t>
            </a:r>
          </a:p>
          <a:p>
            <a:r>
              <a:rPr lang="en-AU" sz="4800" dirty="0" smtClean="0">
                <a:latin typeface="AR CENA" pitchFamily="2" charset="0"/>
              </a:rPr>
              <a:t>People who have poor hygiene</a:t>
            </a:r>
            <a:endParaRPr lang="en-AU" sz="4800" dirty="0">
              <a:latin typeface="AR CENA" pitchFamily="2" charset="0"/>
            </a:endParaRPr>
          </a:p>
        </p:txBody>
      </p:sp>
      <p:sp>
        <p:nvSpPr>
          <p:cNvPr id="3" name="Title 2"/>
          <p:cNvSpPr>
            <a:spLocks noGrp="1"/>
          </p:cNvSpPr>
          <p:nvPr>
            <p:ph type="title"/>
          </p:nvPr>
        </p:nvSpPr>
        <p:spPr/>
        <p:txBody>
          <a:bodyPr>
            <a:normAutofit/>
          </a:bodyPr>
          <a:lstStyle/>
          <a:p>
            <a:pPr algn="ctr"/>
            <a:r>
              <a:rPr lang="en-AU" sz="6000" b="0" dirty="0">
                <a:latin typeface="Algerian" pitchFamily="82" charset="0"/>
              </a:rPr>
              <a:t>Social Groupings</a:t>
            </a:r>
            <a:endParaRPr lang="en-AU" sz="6000" dirty="0"/>
          </a:p>
        </p:txBody>
      </p:sp>
    </p:spTree>
    <p:extLst>
      <p:ext uri="{BB962C8B-B14F-4D97-AF65-F5344CB8AC3E}">
        <p14:creationId xmlns:p14="http://schemas.microsoft.com/office/powerpoint/2010/main" val="45107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barn(inVertical)">
                                      <p:cBhvr>
                                        <p:cTn id="14" dur="500"/>
                                        <p:tgtEl>
                                          <p:spTgt spid="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barn(inVertical)">
                                      <p:cBhvr>
                                        <p:cTn id="19" dur="500"/>
                                        <p:tgtEl>
                                          <p:spTgt spid="2">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barn(inVertical)">
                                      <p:cBhvr>
                                        <p:cTn id="24" dur="500"/>
                                        <p:tgtEl>
                                          <p:spTgt spid="2">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barn(inVertical)">
                                      <p:cBhvr>
                                        <p:cTn id="29" dur="500"/>
                                        <p:tgtEl>
                                          <p:spTgt spid="2">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animEffect transition="in" filter="barn(inVertical)">
                                      <p:cBhvr>
                                        <p:cTn id="34"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458619"/>
          </a:xfrm>
        </p:spPr>
        <p:txBody>
          <a:bodyPr>
            <a:normAutofit/>
          </a:bodyPr>
          <a:lstStyle/>
          <a:p>
            <a:pPr algn="ctr"/>
            <a:r>
              <a:rPr lang="en-AU" dirty="0" smtClean="0">
                <a:solidFill>
                  <a:schemeClr val="tx1"/>
                </a:solidFill>
                <a:latin typeface="AR CHRISTY" pitchFamily="2" charset="0"/>
              </a:rPr>
              <a:t/>
            </a:r>
            <a:br>
              <a:rPr lang="en-AU" dirty="0" smtClean="0">
                <a:solidFill>
                  <a:schemeClr val="tx1"/>
                </a:solidFill>
                <a:latin typeface="AR CHRISTY" pitchFamily="2" charset="0"/>
              </a:rPr>
            </a:br>
            <a:r>
              <a:rPr lang="en-AU" dirty="0">
                <a:solidFill>
                  <a:schemeClr val="tx1"/>
                </a:solidFill>
                <a:latin typeface="AR CHRISTY" pitchFamily="2" charset="0"/>
              </a:rPr>
              <a:t/>
            </a:r>
            <a:br>
              <a:rPr lang="en-AU" dirty="0">
                <a:solidFill>
                  <a:schemeClr val="tx1"/>
                </a:solidFill>
                <a:latin typeface="AR CHRISTY" pitchFamily="2" charset="0"/>
              </a:rPr>
            </a:br>
            <a:r>
              <a:rPr lang="en-AU" dirty="0" smtClean="0">
                <a:solidFill>
                  <a:schemeClr val="tx1"/>
                </a:solidFill>
                <a:latin typeface="AR CHRISTY" pitchFamily="2" charset="0"/>
              </a:rPr>
              <a:t/>
            </a:r>
            <a:br>
              <a:rPr lang="en-AU" dirty="0" smtClean="0">
                <a:solidFill>
                  <a:schemeClr val="tx1"/>
                </a:solidFill>
                <a:latin typeface="AR CHRISTY" pitchFamily="2" charset="0"/>
              </a:rPr>
            </a:br>
            <a:r>
              <a:rPr lang="en-AU" dirty="0">
                <a:solidFill>
                  <a:schemeClr val="tx1"/>
                </a:solidFill>
                <a:latin typeface="AR CHRISTY" pitchFamily="2" charset="0"/>
              </a:rPr>
              <a:t/>
            </a:r>
            <a:br>
              <a:rPr lang="en-AU" dirty="0">
                <a:solidFill>
                  <a:schemeClr val="tx1"/>
                </a:solidFill>
                <a:latin typeface="AR CHRISTY" pitchFamily="2" charset="0"/>
              </a:rPr>
            </a:br>
            <a:r>
              <a:rPr lang="en-AU" dirty="0" smtClean="0">
                <a:solidFill>
                  <a:schemeClr val="tx1"/>
                </a:solidFill>
                <a:latin typeface="AR CHRISTY" pitchFamily="2" charset="0"/>
              </a:rPr>
              <a:t/>
            </a:r>
            <a:br>
              <a:rPr lang="en-AU" dirty="0" smtClean="0">
                <a:solidFill>
                  <a:schemeClr val="tx1"/>
                </a:solidFill>
                <a:latin typeface="AR CHRISTY" pitchFamily="2" charset="0"/>
              </a:rPr>
            </a:br>
            <a:r>
              <a:rPr lang="en-AU" dirty="0">
                <a:solidFill>
                  <a:schemeClr val="tx1"/>
                </a:solidFill>
                <a:latin typeface="AR CHRISTY" pitchFamily="2" charset="0"/>
              </a:rPr>
              <a:t/>
            </a:r>
            <a:br>
              <a:rPr lang="en-AU" dirty="0">
                <a:solidFill>
                  <a:schemeClr val="tx1"/>
                </a:solidFill>
                <a:latin typeface="AR CHRISTY" pitchFamily="2" charset="0"/>
              </a:rPr>
            </a:br>
            <a:r>
              <a:rPr lang="en-AU" sz="4000" dirty="0" smtClean="0">
                <a:solidFill>
                  <a:schemeClr val="tx1"/>
                </a:solidFill>
                <a:latin typeface="AR CHRISTY" pitchFamily="2" charset="0"/>
              </a:rPr>
              <a:t>You will need a pen and paper to participate in this interactive revision</a:t>
            </a:r>
            <a:endParaRPr lang="en-AU" sz="4000" dirty="0">
              <a:solidFill>
                <a:schemeClr val="tx1"/>
              </a:solidFill>
              <a:latin typeface="AR CHRISTY" pitchFamily="2" charset="0"/>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052736"/>
            <a:ext cx="377588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60647"/>
            <a:ext cx="2622798" cy="40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432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 calcmode="lin" valueType="num">
                                      <p:cBhvr additive="base">
                                        <p:cTn id="12" dur="500" fill="hold"/>
                                        <p:tgtEl>
                                          <p:spTgt spid="1027"/>
                                        </p:tgtEl>
                                        <p:attrNameLst>
                                          <p:attrName>ppt_x</p:attrName>
                                        </p:attrNameLst>
                                      </p:cBhvr>
                                      <p:tavLst>
                                        <p:tav tm="0">
                                          <p:val>
                                            <p:strVal val="#ppt_x"/>
                                          </p:val>
                                        </p:tav>
                                        <p:tav tm="100000">
                                          <p:val>
                                            <p:strVal val="#ppt_x"/>
                                          </p:val>
                                        </p:tav>
                                      </p:tavLst>
                                    </p:anim>
                                    <p:anim calcmode="lin" valueType="num">
                                      <p:cBhvr additive="base">
                                        <p:cTn id="13"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lgn="ctr">
              <a:buNone/>
            </a:pPr>
            <a:r>
              <a:rPr lang="en-AU" sz="4800" dirty="0" smtClean="0">
                <a:solidFill>
                  <a:schemeClr val="accent1">
                    <a:lumMod val="75000"/>
                  </a:schemeClr>
                </a:solidFill>
                <a:latin typeface="AR CENA" pitchFamily="2" charset="0"/>
              </a:rPr>
              <a:t>There are other people who choose </a:t>
            </a:r>
            <a:r>
              <a:rPr lang="en-AU" sz="4800" dirty="0">
                <a:solidFill>
                  <a:schemeClr val="accent1">
                    <a:lumMod val="75000"/>
                  </a:schemeClr>
                </a:solidFill>
                <a:latin typeface="AR CENA" pitchFamily="2" charset="0"/>
              </a:rPr>
              <a:t>to define themselves in opposition to traditional social groups. </a:t>
            </a:r>
            <a:endParaRPr lang="en-AU" sz="4800" dirty="0" smtClean="0">
              <a:solidFill>
                <a:schemeClr val="accent1">
                  <a:lumMod val="75000"/>
                </a:schemeClr>
              </a:solidFill>
              <a:latin typeface="AR CENA" pitchFamily="2" charset="0"/>
            </a:endParaRPr>
          </a:p>
          <a:p>
            <a:pPr marL="109728" indent="0" algn="ctr">
              <a:buNone/>
            </a:pPr>
            <a:r>
              <a:rPr lang="en-AU" sz="4800" dirty="0" smtClean="0">
                <a:latin typeface="AR CENA" pitchFamily="2" charset="0"/>
              </a:rPr>
              <a:t>Can you name some?</a:t>
            </a:r>
          </a:p>
          <a:p>
            <a:pPr marL="109728" indent="0" algn="ctr">
              <a:buNone/>
            </a:pPr>
            <a:r>
              <a:rPr lang="en-AU" sz="4800" dirty="0" smtClean="0">
                <a:latin typeface="AR CENA" pitchFamily="2" charset="0"/>
              </a:rPr>
              <a:t>Write them down.</a:t>
            </a:r>
            <a:endParaRPr lang="en-AU" sz="4800" dirty="0">
              <a:latin typeface="AR CENA" pitchFamily="2" charset="0"/>
            </a:endParaRPr>
          </a:p>
          <a:p>
            <a:endParaRPr lang="en-AU" dirty="0"/>
          </a:p>
        </p:txBody>
      </p:sp>
      <p:sp>
        <p:nvSpPr>
          <p:cNvPr id="3" name="Title 2"/>
          <p:cNvSpPr>
            <a:spLocks noGrp="1"/>
          </p:cNvSpPr>
          <p:nvPr>
            <p:ph type="title"/>
          </p:nvPr>
        </p:nvSpPr>
        <p:spPr/>
        <p:txBody>
          <a:bodyPr>
            <a:normAutofit/>
          </a:bodyPr>
          <a:lstStyle/>
          <a:p>
            <a:pPr algn="ctr"/>
            <a:r>
              <a:rPr lang="en-AU" sz="6000" b="0" dirty="0">
                <a:latin typeface="Algerian" pitchFamily="82" charset="0"/>
              </a:rPr>
              <a:t>Social Groupings</a:t>
            </a:r>
            <a:endParaRPr lang="en-AU" sz="6000" dirty="0"/>
          </a:p>
        </p:txBody>
      </p:sp>
    </p:spTree>
    <p:extLst>
      <p:ext uri="{BB962C8B-B14F-4D97-AF65-F5344CB8AC3E}">
        <p14:creationId xmlns:p14="http://schemas.microsoft.com/office/powerpoint/2010/main" val="3114696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9"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additive="base">
                                        <p:cTn id="12"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
                                            <p:txEl>
                                              <p:pRg st="1" end="1"/>
                                            </p:txEl>
                                          </p:spTgt>
                                        </p:tgtEl>
                                        <p:attrNameLst>
                                          <p:attrName>ppt_y</p:attrName>
                                        </p:attrNameLst>
                                      </p:cBhvr>
                                      <p:tavLst>
                                        <p:tav tm="0">
                                          <p:val>
                                            <p:strVal val="0-#ppt_h/2"/>
                                          </p:val>
                                        </p:tav>
                                        <p:tav tm="100000">
                                          <p:val>
                                            <p:strVal val="#ppt_y"/>
                                          </p:val>
                                        </p:tav>
                                      </p:tavLst>
                                    </p:anim>
                                  </p:childTnLst>
                                </p:cTn>
                              </p:par>
                              <p:par>
                                <p:cTn id="14" presetID="2" presetClass="entr" presetSubtype="9" fill="hold"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 calcmode="lin" valueType="num">
                                      <p:cBhvr additive="base">
                                        <p:cTn id="16"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2">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96752"/>
            <a:ext cx="8712968" cy="5040560"/>
          </a:xfrm>
        </p:spPr>
        <p:txBody>
          <a:bodyPr>
            <a:normAutofit/>
          </a:bodyPr>
          <a:lstStyle/>
          <a:p>
            <a:pPr marL="109728" indent="0" algn="ctr">
              <a:buNone/>
            </a:pPr>
            <a:r>
              <a:rPr lang="en-AU" sz="3600" dirty="0" smtClean="0">
                <a:solidFill>
                  <a:schemeClr val="accent1">
                    <a:lumMod val="75000"/>
                  </a:schemeClr>
                </a:solidFill>
                <a:latin typeface="AR CENA" pitchFamily="2" charset="0"/>
              </a:rPr>
              <a:t>Here are some examples of people who purposely choose to “opt out” of mainstream society:</a:t>
            </a:r>
          </a:p>
          <a:p>
            <a:pPr marL="109728" indent="0">
              <a:buNone/>
            </a:pPr>
            <a:r>
              <a:rPr lang="en-AU" sz="3600" dirty="0" smtClean="0">
                <a:latin typeface="AR CENA" pitchFamily="2" charset="0"/>
              </a:rPr>
              <a:t>*Some religious groups, such as the Amish</a:t>
            </a:r>
          </a:p>
          <a:p>
            <a:pPr marL="109728" indent="0">
              <a:buNone/>
            </a:pPr>
            <a:r>
              <a:rPr lang="en-AU" sz="3600" dirty="0" smtClean="0">
                <a:latin typeface="AR CENA" pitchFamily="2" charset="0"/>
              </a:rPr>
              <a:t>*“Cults” that have their own societal expectations, such as giving up all of your money to the cult leaders</a:t>
            </a:r>
          </a:p>
          <a:p>
            <a:pPr marL="109728" indent="0">
              <a:buNone/>
            </a:pPr>
            <a:r>
              <a:rPr lang="en-AU" sz="3600" dirty="0" smtClean="0">
                <a:latin typeface="AR CENA" pitchFamily="2" charset="0"/>
              </a:rPr>
              <a:t>*Missionaries who choose to live a life of poverty amongst the people they are trying to help</a:t>
            </a:r>
          </a:p>
          <a:p>
            <a:endParaRPr lang="en-AU" dirty="0"/>
          </a:p>
        </p:txBody>
      </p:sp>
      <p:sp>
        <p:nvSpPr>
          <p:cNvPr id="3" name="Title 2"/>
          <p:cNvSpPr>
            <a:spLocks noGrp="1"/>
          </p:cNvSpPr>
          <p:nvPr>
            <p:ph type="title"/>
          </p:nvPr>
        </p:nvSpPr>
        <p:spPr/>
        <p:txBody>
          <a:bodyPr>
            <a:normAutofit/>
          </a:bodyPr>
          <a:lstStyle/>
          <a:p>
            <a:pPr algn="ctr"/>
            <a:r>
              <a:rPr lang="en-AU" sz="6000" b="0" dirty="0">
                <a:latin typeface="Algerian" pitchFamily="82" charset="0"/>
              </a:rPr>
              <a:t>Social Groupings</a:t>
            </a:r>
            <a:endParaRPr lang="en-AU" sz="6000" dirty="0"/>
          </a:p>
        </p:txBody>
      </p:sp>
    </p:spTree>
    <p:extLst>
      <p:ext uri="{BB962C8B-B14F-4D97-AF65-F5344CB8AC3E}">
        <p14:creationId xmlns:p14="http://schemas.microsoft.com/office/powerpoint/2010/main" val="2349730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barn(inVertical)">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 calcmode="lin" valueType="num">
                                      <p:cBhvr additive="base">
                                        <p:cTn id="20"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640960" cy="5314595"/>
          </a:xfrm>
        </p:spPr>
        <p:txBody>
          <a:bodyPr>
            <a:noAutofit/>
          </a:bodyPr>
          <a:lstStyle/>
          <a:p>
            <a:r>
              <a:rPr lang="en-AU" sz="4400" dirty="0">
                <a:latin typeface="AR CENA" pitchFamily="2" charset="0"/>
              </a:rPr>
              <a:t>A number of poems in </a:t>
            </a:r>
            <a:r>
              <a:rPr lang="en-AU" sz="4400" i="1" dirty="0">
                <a:latin typeface="AR CENA" pitchFamily="2" charset="0"/>
              </a:rPr>
              <a:t>Sometimes Gladness </a:t>
            </a:r>
            <a:r>
              <a:rPr lang="en-AU" sz="4400" dirty="0">
                <a:latin typeface="AR CENA" pitchFamily="2" charset="0"/>
              </a:rPr>
              <a:t>are about people who lack a strong sense of belonging. These poems raise questions that explore the complexity of life for those who are positioned outside of mainstream society and told that they do not belong or fit. </a:t>
            </a:r>
          </a:p>
        </p:txBody>
      </p:sp>
      <p:sp>
        <p:nvSpPr>
          <p:cNvPr id="2" name="Title 1"/>
          <p:cNvSpPr>
            <a:spLocks noGrp="1"/>
          </p:cNvSpPr>
          <p:nvPr>
            <p:ph type="title"/>
          </p:nvPr>
        </p:nvSpPr>
        <p:spPr>
          <a:xfrm>
            <a:off x="457200" y="274638"/>
            <a:ext cx="8229600" cy="346050"/>
          </a:xfrm>
        </p:spPr>
        <p:txBody>
          <a:bodyPr>
            <a:normAutofit fontScale="90000"/>
          </a:bodyPr>
          <a:lstStyle/>
          <a:p>
            <a:endParaRPr lang="en-AU" dirty="0"/>
          </a:p>
        </p:txBody>
      </p:sp>
    </p:spTree>
    <p:extLst>
      <p:ext uri="{BB962C8B-B14F-4D97-AF65-F5344CB8AC3E}">
        <p14:creationId xmlns:p14="http://schemas.microsoft.com/office/powerpoint/2010/main" val="1494259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544616"/>
          </a:xfrm>
        </p:spPr>
        <p:txBody>
          <a:bodyPr>
            <a:normAutofit fontScale="92500"/>
          </a:bodyPr>
          <a:lstStyle/>
          <a:p>
            <a:r>
              <a:rPr lang="en-AU" sz="5400" dirty="0">
                <a:latin typeface="AR CENA" pitchFamily="2" charset="0"/>
              </a:rPr>
              <a:t>Some of </a:t>
            </a:r>
            <a:r>
              <a:rPr lang="en-AU" sz="5400" dirty="0" err="1">
                <a:latin typeface="AR CENA" pitchFamily="2" charset="0"/>
              </a:rPr>
              <a:t>Dawe’s</a:t>
            </a:r>
            <a:r>
              <a:rPr lang="en-AU" sz="5400" dirty="0">
                <a:latin typeface="AR CENA" pitchFamily="2" charset="0"/>
              </a:rPr>
              <a:t> poems demonstrate that s</a:t>
            </a:r>
            <a:r>
              <a:rPr lang="en-AU" sz="5400" dirty="0" smtClean="0">
                <a:latin typeface="AR CENA" pitchFamily="2" charset="0"/>
              </a:rPr>
              <a:t>ometimes </a:t>
            </a:r>
            <a:r>
              <a:rPr lang="en-AU" sz="5400" dirty="0">
                <a:latin typeface="AR CENA" pitchFamily="2" charset="0"/>
              </a:rPr>
              <a:t>people will take drastic measures to escape from the institutions to which they belong, and actively opt out of the sense of belonging they can provide. </a:t>
            </a:r>
          </a:p>
        </p:txBody>
      </p:sp>
      <p:sp>
        <p:nvSpPr>
          <p:cNvPr id="2" name="Title 1"/>
          <p:cNvSpPr>
            <a:spLocks noGrp="1"/>
          </p:cNvSpPr>
          <p:nvPr>
            <p:ph type="title"/>
          </p:nvPr>
        </p:nvSpPr>
        <p:spPr>
          <a:xfrm>
            <a:off x="457200" y="274638"/>
            <a:ext cx="8229600" cy="130026"/>
          </a:xfrm>
        </p:spPr>
        <p:txBody>
          <a:bodyPr>
            <a:normAutofit fontScale="90000"/>
          </a:bodyPr>
          <a:lstStyle/>
          <a:p>
            <a:endParaRPr lang="en-AU" dirty="0"/>
          </a:p>
        </p:txBody>
      </p:sp>
    </p:spTree>
    <p:extLst>
      <p:ext uri="{BB962C8B-B14F-4D97-AF65-F5344CB8AC3E}">
        <p14:creationId xmlns:p14="http://schemas.microsoft.com/office/powerpoint/2010/main" val="176362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548680"/>
            <a:ext cx="8435280" cy="6048672"/>
          </a:xfrm>
        </p:spPr>
        <p:txBody>
          <a:bodyPr>
            <a:normAutofit/>
          </a:bodyPr>
          <a:lstStyle/>
          <a:p>
            <a:r>
              <a:rPr lang="en-AU" sz="4400" dirty="0">
                <a:latin typeface="AR CENA" pitchFamily="2" charset="0"/>
              </a:rPr>
              <a:t>Our sense of identity and of personal security can be strengthened by our ties to those we </a:t>
            </a:r>
            <a:r>
              <a:rPr lang="en-AU" sz="4400" dirty="0" smtClean="0">
                <a:latin typeface="AR CENA" pitchFamily="2" charset="0"/>
              </a:rPr>
              <a:t>love.</a:t>
            </a:r>
          </a:p>
          <a:p>
            <a:r>
              <a:rPr lang="en-AU" sz="4400" dirty="0">
                <a:latin typeface="AR CENA" pitchFamily="2" charset="0"/>
              </a:rPr>
              <a:t>Some of </a:t>
            </a:r>
            <a:r>
              <a:rPr lang="en-AU" sz="4400" dirty="0" err="1">
                <a:latin typeface="AR CENA" pitchFamily="2" charset="0"/>
              </a:rPr>
              <a:t>Dawe’s</a:t>
            </a:r>
            <a:r>
              <a:rPr lang="en-AU" sz="4400" dirty="0">
                <a:latin typeface="AR CENA" pitchFamily="2" charset="0"/>
              </a:rPr>
              <a:t> poems confirm that we can develop our sense of who we are by acknowledging that we are only one small part of a vast universe. </a:t>
            </a:r>
          </a:p>
        </p:txBody>
      </p:sp>
      <p:sp>
        <p:nvSpPr>
          <p:cNvPr id="2" name="Title 1"/>
          <p:cNvSpPr>
            <a:spLocks noGrp="1"/>
          </p:cNvSpPr>
          <p:nvPr>
            <p:ph type="title"/>
          </p:nvPr>
        </p:nvSpPr>
        <p:spPr>
          <a:xfrm>
            <a:off x="457200" y="274638"/>
            <a:ext cx="8229600" cy="130026"/>
          </a:xfrm>
        </p:spPr>
        <p:txBody>
          <a:bodyPr>
            <a:normAutofit fontScale="90000"/>
          </a:bodyPr>
          <a:lstStyle/>
          <a:p>
            <a:endParaRPr lang="en-AU" dirty="0"/>
          </a:p>
        </p:txBody>
      </p:sp>
    </p:spTree>
    <p:extLst>
      <p:ext uri="{BB962C8B-B14F-4D97-AF65-F5344CB8AC3E}">
        <p14:creationId xmlns:p14="http://schemas.microsoft.com/office/powerpoint/2010/main" val="2194072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628800"/>
            <a:ext cx="8712968" cy="4608512"/>
          </a:xfrm>
        </p:spPr>
        <p:txBody>
          <a:bodyPr>
            <a:noAutofit/>
          </a:bodyPr>
          <a:lstStyle/>
          <a:p>
            <a:r>
              <a:rPr lang="en-AU" sz="4800" dirty="0">
                <a:latin typeface="AR CENA" pitchFamily="2" charset="0"/>
              </a:rPr>
              <a:t>A sense of self and where we belong may be impressed upon us from the moment we enter the world. </a:t>
            </a:r>
          </a:p>
        </p:txBody>
      </p:sp>
      <p:sp>
        <p:nvSpPr>
          <p:cNvPr id="2" name="Title 1"/>
          <p:cNvSpPr>
            <a:spLocks noGrp="1"/>
          </p:cNvSpPr>
          <p:nvPr>
            <p:ph type="title"/>
          </p:nvPr>
        </p:nvSpPr>
        <p:spPr>
          <a:xfrm>
            <a:off x="457200" y="274638"/>
            <a:ext cx="8229600" cy="58018"/>
          </a:xfrm>
        </p:spPr>
        <p:txBody>
          <a:bodyPr>
            <a:normAutofit fontScale="90000"/>
          </a:bodyPr>
          <a:lstStyle/>
          <a:p>
            <a:endParaRPr lang="en-AU" dirty="0"/>
          </a:p>
        </p:txBody>
      </p:sp>
    </p:spTree>
    <p:extLst>
      <p:ext uri="{BB962C8B-B14F-4D97-AF65-F5344CB8AC3E}">
        <p14:creationId xmlns:p14="http://schemas.microsoft.com/office/powerpoint/2010/main" val="3515844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20688"/>
            <a:ext cx="8229600" cy="5386603"/>
          </a:xfrm>
        </p:spPr>
        <p:txBody>
          <a:bodyPr/>
          <a:lstStyle/>
          <a:p>
            <a:r>
              <a:rPr lang="en-AU" sz="4800" dirty="0">
                <a:latin typeface="AR CENA" pitchFamily="2" charset="0"/>
              </a:rPr>
              <a:t>The early poem, ‘Enter Without So Much as Knocking’ and the popular ‘Life-cycle’ illustrate that our senses of identity and belonging can be given to us from birth. Each of these poems tells the story of a birth and of the life that follows it. </a:t>
            </a:r>
          </a:p>
          <a:p>
            <a:endParaRPr lang="en-AU" dirty="0"/>
          </a:p>
        </p:txBody>
      </p:sp>
      <p:sp>
        <p:nvSpPr>
          <p:cNvPr id="3" name="Title 2"/>
          <p:cNvSpPr>
            <a:spLocks noGrp="1"/>
          </p:cNvSpPr>
          <p:nvPr>
            <p:ph type="title"/>
          </p:nvPr>
        </p:nvSpPr>
        <p:spPr>
          <a:xfrm>
            <a:off x="457200" y="274638"/>
            <a:ext cx="8229600" cy="202034"/>
          </a:xfrm>
        </p:spPr>
        <p:txBody>
          <a:bodyPr>
            <a:normAutofit fontScale="90000"/>
          </a:bodyPr>
          <a:lstStyle/>
          <a:p>
            <a:endParaRPr lang="en-AU" dirty="0"/>
          </a:p>
        </p:txBody>
      </p:sp>
    </p:spTree>
    <p:extLst>
      <p:ext uri="{BB962C8B-B14F-4D97-AF65-F5344CB8AC3E}">
        <p14:creationId xmlns:p14="http://schemas.microsoft.com/office/powerpoint/2010/main" val="4165390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vertic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458611"/>
          </a:xfrm>
        </p:spPr>
        <p:txBody>
          <a:bodyPr>
            <a:noAutofit/>
          </a:bodyPr>
          <a:lstStyle/>
          <a:p>
            <a:r>
              <a:rPr lang="en-AU" sz="4800" dirty="0">
                <a:latin typeface="AR CENA" pitchFamily="2" charset="0"/>
              </a:rPr>
              <a:t>Many of </a:t>
            </a:r>
            <a:r>
              <a:rPr lang="en-AU" sz="4800" dirty="0" err="1">
                <a:latin typeface="AR CENA" pitchFamily="2" charset="0"/>
              </a:rPr>
              <a:t>Dawe’s</a:t>
            </a:r>
            <a:r>
              <a:rPr lang="en-AU" sz="4800" dirty="0">
                <a:latin typeface="AR CENA" pitchFamily="2" charset="0"/>
              </a:rPr>
              <a:t> poems are concerned with the lives of those who do not belong to the mainstream of society, but rather who are defined by their status as those on the margins, or outsiders, in various ways. </a:t>
            </a:r>
          </a:p>
        </p:txBody>
      </p:sp>
      <p:sp>
        <p:nvSpPr>
          <p:cNvPr id="2" name="Title 1"/>
          <p:cNvSpPr>
            <a:spLocks noGrp="1"/>
          </p:cNvSpPr>
          <p:nvPr>
            <p:ph type="title"/>
          </p:nvPr>
        </p:nvSpPr>
        <p:spPr>
          <a:xfrm>
            <a:off x="457200" y="274638"/>
            <a:ext cx="8229600" cy="202034"/>
          </a:xfrm>
        </p:spPr>
        <p:txBody>
          <a:bodyPr>
            <a:normAutofit fontScale="90000"/>
          </a:bodyPr>
          <a:lstStyle/>
          <a:p>
            <a:endParaRPr lang="en-AU" dirty="0"/>
          </a:p>
        </p:txBody>
      </p:sp>
    </p:spTree>
    <p:extLst>
      <p:ext uri="{BB962C8B-B14F-4D97-AF65-F5344CB8AC3E}">
        <p14:creationId xmlns:p14="http://schemas.microsoft.com/office/powerpoint/2010/main" val="1029442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314595"/>
          </a:xfrm>
        </p:spPr>
        <p:txBody>
          <a:bodyPr/>
          <a:lstStyle/>
          <a:p>
            <a:r>
              <a:rPr lang="en-AU" sz="5400" dirty="0">
                <a:latin typeface="AR CENA" pitchFamily="2" charset="0"/>
              </a:rPr>
              <a:t>‘The Flashing of Badges’, ‘The Boy’, ‘Drifters’, ‘</a:t>
            </a:r>
            <a:r>
              <a:rPr lang="en-AU" sz="5400" dirty="0" err="1">
                <a:latin typeface="AR CENA" pitchFamily="2" charset="0"/>
              </a:rPr>
              <a:t>Cravensville</a:t>
            </a:r>
            <a:r>
              <a:rPr lang="en-AU" sz="5400" dirty="0">
                <a:latin typeface="AR CENA" pitchFamily="2" charset="0"/>
              </a:rPr>
              <a:t>’, ‘Migrants’ and ‘Exiles’, are linked by their focus on the complexities of life on the margins. </a:t>
            </a:r>
          </a:p>
          <a:p>
            <a:endParaRPr lang="en-AU" dirty="0"/>
          </a:p>
        </p:txBody>
      </p:sp>
      <p:sp>
        <p:nvSpPr>
          <p:cNvPr id="2" name="Title 1"/>
          <p:cNvSpPr>
            <a:spLocks noGrp="1"/>
          </p:cNvSpPr>
          <p:nvPr>
            <p:ph type="title"/>
          </p:nvPr>
        </p:nvSpPr>
        <p:spPr>
          <a:xfrm>
            <a:off x="457200" y="274638"/>
            <a:ext cx="8229600" cy="130026"/>
          </a:xfrm>
        </p:spPr>
        <p:txBody>
          <a:bodyPr>
            <a:normAutofit fontScale="90000"/>
          </a:bodyPr>
          <a:lstStyle/>
          <a:p>
            <a:endParaRPr lang="en-AU" dirty="0"/>
          </a:p>
        </p:txBody>
      </p:sp>
    </p:spTree>
    <p:extLst>
      <p:ext uri="{BB962C8B-B14F-4D97-AF65-F5344CB8AC3E}">
        <p14:creationId xmlns:p14="http://schemas.microsoft.com/office/powerpoint/2010/main" val="2729879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out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314595"/>
          </a:xfrm>
        </p:spPr>
        <p:txBody>
          <a:bodyPr>
            <a:normAutofit/>
          </a:bodyPr>
          <a:lstStyle/>
          <a:p>
            <a:r>
              <a:rPr lang="en-AU" sz="6000" dirty="0"/>
              <a:t>A</a:t>
            </a:r>
            <a:r>
              <a:rPr lang="en-AU" sz="6000" dirty="0">
                <a:latin typeface="AR CENA" pitchFamily="2" charset="0"/>
              </a:rPr>
              <a:t>t the centre of ‘The Family Man</a:t>
            </a:r>
            <a:r>
              <a:rPr lang="en-AU" sz="6000" dirty="0" smtClean="0">
                <a:latin typeface="AR CENA" pitchFamily="2" charset="0"/>
              </a:rPr>
              <a:t>’, </a:t>
            </a:r>
            <a:r>
              <a:rPr lang="en-AU" sz="6000" dirty="0">
                <a:latin typeface="AR CENA" pitchFamily="2" charset="0"/>
              </a:rPr>
              <a:t>‘Up the Wall</a:t>
            </a:r>
            <a:r>
              <a:rPr lang="en-AU" sz="6000" dirty="0" smtClean="0">
                <a:latin typeface="AR CENA" pitchFamily="2" charset="0"/>
              </a:rPr>
              <a:t>’ </a:t>
            </a:r>
            <a:r>
              <a:rPr lang="en-AU" sz="6000" dirty="0">
                <a:latin typeface="AR CENA" pitchFamily="2" charset="0"/>
              </a:rPr>
              <a:t>and ‘Reverie of a Swimmer</a:t>
            </a:r>
            <a:r>
              <a:rPr lang="en-AU" sz="6000" dirty="0" smtClean="0">
                <a:latin typeface="AR CENA" pitchFamily="2" charset="0"/>
              </a:rPr>
              <a:t>’ </a:t>
            </a:r>
            <a:r>
              <a:rPr lang="en-AU" sz="6000" dirty="0">
                <a:latin typeface="AR CENA" pitchFamily="2" charset="0"/>
              </a:rPr>
              <a:t>are individuals who choose not to belong. </a:t>
            </a:r>
          </a:p>
        </p:txBody>
      </p:sp>
      <p:sp>
        <p:nvSpPr>
          <p:cNvPr id="2" name="Title 1"/>
          <p:cNvSpPr>
            <a:spLocks noGrp="1"/>
          </p:cNvSpPr>
          <p:nvPr>
            <p:ph type="title"/>
          </p:nvPr>
        </p:nvSpPr>
        <p:spPr>
          <a:xfrm>
            <a:off x="457200" y="274638"/>
            <a:ext cx="8229600" cy="130026"/>
          </a:xfrm>
        </p:spPr>
        <p:txBody>
          <a:bodyPr>
            <a:normAutofit fontScale="90000"/>
          </a:bodyPr>
          <a:lstStyle/>
          <a:p>
            <a:endParaRPr lang="en-AU" dirty="0"/>
          </a:p>
        </p:txBody>
      </p:sp>
    </p:spTree>
    <p:extLst>
      <p:ext uri="{BB962C8B-B14F-4D97-AF65-F5344CB8AC3E}">
        <p14:creationId xmlns:p14="http://schemas.microsoft.com/office/powerpoint/2010/main" val="994945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4810539"/>
          </a:xfrm>
        </p:spPr>
        <p:txBody>
          <a:bodyPr>
            <a:normAutofit/>
          </a:bodyPr>
          <a:lstStyle/>
          <a:p>
            <a:r>
              <a:rPr lang="en-AU" sz="6000" dirty="0" smtClean="0">
                <a:latin typeface="AR CENA" pitchFamily="2" charset="0"/>
              </a:rPr>
              <a:t>Do you remember when and where Bruce </a:t>
            </a:r>
            <a:r>
              <a:rPr lang="en-AU" sz="6000" dirty="0" err="1" smtClean="0">
                <a:latin typeface="AR CENA" pitchFamily="2" charset="0"/>
              </a:rPr>
              <a:t>Dawe</a:t>
            </a:r>
            <a:r>
              <a:rPr lang="en-AU" sz="6000" dirty="0" smtClean="0">
                <a:latin typeface="AR CENA" pitchFamily="2" charset="0"/>
              </a:rPr>
              <a:t> was born?</a:t>
            </a:r>
          </a:p>
          <a:p>
            <a:r>
              <a:rPr lang="en-AU" sz="6000" dirty="0" smtClean="0">
                <a:latin typeface="AR CENA" pitchFamily="2" charset="0"/>
              </a:rPr>
              <a:t>Write it down.</a:t>
            </a:r>
            <a:endParaRPr lang="en-AU" sz="6000" dirty="0">
              <a:latin typeface="AR CENA" pitchFamily="2" charset="0"/>
            </a:endParaRPr>
          </a:p>
        </p:txBody>
      </p:sp>
      <p:sp>
        <p:nvSpPr>
          <p:cNvPr id="3" name="Title 2"/>
          <p:cNvSpPr>
            <a:spLocks noGrp="1"/>
          </p:cNvSpPr>
          <p:nvPr>
            <p:ph type="title"/>
          </p:nvPr>
        </p:nvSpPr>
        <p:spPr>
          <a:xfrm>
            <a:off x="457200" y="274638"/>
            <a:ext cx="8229600" cy="202034"/>
          </a:xfrm>
        </p:spPr>
        <p:txBody>
          <a:bodyPr>
            <a:normAutofit fontScale="90000"/>
          </a:bodyPr>
          <a:lstStyle/>
          <a:p>
            <a:endParaRPr lang="en-AU" dirty="0"/>
          </a:p>
        </p:txBody>
      </p:sp>
    </p:spTree>
    <p:extLst>
      <p:ext uri="{BB962C8B-B14F-4D97-AF65-F5344CB8AC3E}">
        <p14:creationId xmlns:p14="http://schemas.microsoft.com/office/powerpoint/2010/main" val="2905183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4738531"/>
          </a:xfrm>
        </p:spPr>
        <p:txBody>
          <a:bodyPr>
            <a:normAutofit/>
          </a:bodyPr>
          <a:lstStyle/>
          <a:p>
            <a:r>
              <a:rPr lang="en-AU" sz="4800" dirty="0">
                <a:latin typeface="AR CENA" pitchFamily="2" charset="0"/>
              </a:rPr>
              <a:t>These characters are unhappy in the environments where they live and sometimes express this unhappiness through dangerous or self-destructive behaviour. </a:t>
            </a:r>
          </a:p>
        </p:txBody>
      </p:sp>
      <p:sp>
        <p:nvSpPr>
          <p:cNvPr id="2" name="Title 1"/>
          <p:cNvSpPr>
            <a:spLocks noGrp="1"/>
          </p:cNvSpPr>
          <p:nvPr>
            <p:ph type="title"/>
          </p:nvPr>
        </p:nvSpPr>
        <p:spPr>
          <a:xfrm>
            <a:off x="457200" y="274638"/>
            <a:ext cx="8229600" cy="130026"/>
          </a:xfrm>
        </p:spPr>
        <p:txBody>
          <a:bodyPr>
            <a:normAutofit fontScale="90000"/>
          </a:bodyPr>
          <a:lstStyle/>
          <a:p>
            <a:endParaRPr lang="en-AU" dirty="0"/>
          </a:p>
        </p:txBody>
      </p:sp>
    </p:spTree>
    <p:extLst>
      <p:ext uri="{BB962C8B-B14F-4D97-AF65-F5344CB8AC3E}">
        <p14:creationId xmlns:p14="http://schemas.microsoft.com/office/powerpoint/2010/main" val="1028007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170579"/>
          </a:xfrm>
        </p:spPr>
        <p:txBody>
          <a:bodyPr/>
          <a:lstStyle/>
          <a:p>
            <a:r>
              <a:rPr lang="en-AU" sz="6000" dirty="0">
                <a:latin typeface="AR CENA" pitchFamily="2" charset="0"/>
              </a:rPr>
              <a:t>These poems suggest that it is very easy for an individual’s sense of inner security and peace to be undermined.</a:t>
            </a:r>
          </a:p>
          <a:p>
            <a:endParaRPr lang="en-AU" dirty="0"/>
          </a:p>
        </p:txBody>
      </p:sp>
      <p:sp>
        <p:nvSpPr>
          <p:cNvPr id="2" name="Title 1"/>
          <p:cNvSpPr>
            <a:spLocks noGrp="1"/>
          </p:cNvSpPr>
          <p:nvPr>
            <p:ph type="title"/>
          </p:nvPr>
        </p:nvSpPr>
        <p:spPr>
          <a:xfrm>
            <a:off x="457200" y="274638"/>
            <a:ext cx="8229600" cy="130026"/>
          </a:xfrm>
        </p:spPr>
        <p:txBody>
          <a:bodyPr>
            <a:normAutofit fontScale="90000"/>
          </a:bodyPr>
          <a:lstStyle/>
          <a:p>
            <a:endParaRPr lang="en-AU" dirty="0"/>
          </a:p>
        </p:txBody>
      </p:sp>
    </p:spTree>
    <p:extLst>
      <p:ext uri="{BB962C8B-B14F-4D97-AF65-F5344CB8AC3E}">
        <p14:creationId xmlns:p14="http://schemas.microsoft.com/office/powerpoint/2010/main" val="297623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386603"/>
          </a:xfrm>
        </p:spPr>
        <p:txBody>
          <a:bodyPr>
            <a:noAutofit/>
          </a:bodyPr>
          <a:lstStyle/>
          <a:p>
            <a:r>
              <a:rPr lang="en-AU" sz="4800" dirty="0">
                <a:latin typeface="AR CENA" pitchFamily="2" charset="0"/>
              </a:rPr>
              <a:t>A sense of identity and personal security can be strongly intertwined with our intimate ties with loved ones. We can be diminished by the absence of our loved ones, and sometimes we will take risks in order to be with them. </a:t>
            </a:r>
          </a:p>
        </p:txBody>
      </p:sp>
      <p:sp>
        <p:nvSpPr>
          <p:cNvPr id="2" name="Title 1"/>
          <p:cNvSpPr>
            <a:spLocks noGrp="1"/>
          </p:cNvSpPr>
          <p:nvPr>
            <p:ph type="title"/>
          </p:nvPr>
        </p:nvSpPr>
        <p:spPr>
          <a:xfrm>
            <a:off x="457200" y="274638"/>
            <a:ext cx="8229600" cy="130026"/>
          </a:xfrm>
        </p:spPr>
        <p:txBody>
          <a:bodyPr>
            <a:normAutofit fontScale="90000"/>
          </a:bodyPr>
          <a:lstStyle/>
          <a:p>
            <a:endParaRPr lang="en-AU" dirty="0"/>
          </a:p>
        </p:txBody>
      </p:sp>
    </p:spTree>
    <p:extLst>
      <p:ext uri="{BB962C8B-B14F-4D97-AF65-F5344CB8AC3E}">
        <p14:creationId xmlns:p14="http://schemas.microsoft.com/office/powerpoint/2010/main" val="1998810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4954555"/>
          </a:xfrm>
        </p:spPr>
        <p:txBody>
          <a:bodyPr/>
          <a:lstStyle/>
          <a:p>
            <a:r>
              <a:rPr lang="en-AU" sz="5400" dirty="0">
                <a:latin typeface="AR CENA" pitchFamily="2" charset="0"/>
              </a:rPr>
              <a:t>These complexities are evident in the poems, ‘Suburban Lovers’, ‘With You Not by Me’, ‘Cloth’ and ‘City Lovers’. </a:t>
            </a:r>
          </a:p>
          <a:p>
            <a:endParaRPr lang="en-AU" dirty="0"/>
          </a:p>
        </p:txBody>
      </p:sp>
      <p:sp>
        <p:nvSpPr>
          <p:cNvPr id="2" name="Title 1"/>
          <p:cNvSpPr>
            <a:spLocks noGrp="1"/>
          </p:cNvSpPr>
          <p:nvPr>
            <p:ph type="title"/>
          </p:nvPr>
        </p:nvSpPr>
        <p:spPr>
          <a:xfrm>
            <a:off x="457200" y="274638"/>
            <a:ext cx="8229600" cy="274042"/>
          </a:xfrm>
        </p:spPr>
        <p:txBody>
          <a:bodyPr>
            <a:normAutofit fontScale="90000"/>
          </a:bodyPr>
          <a:lstStyle/>
          <a:p>
            <a:endParaRPr lang="en-AU" dirty="0"/>
          </a:p>
        </p:txBody>
      </p:sp>
    </p:spTree>
    <p:extLst>
      <p:ext uri="{BB962C8B-B14F-4D97-AF65-F5344CB8AC3E}">
        <p14:creationId xmlns:p14="http://schemas.microsoft.com/office/powerpoint/2010/main" val="1998729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229600" cy="4810539"/>
          </a:xfrm>
        </p:spPr>
        <p:txBody>
          <a:bodyPr>
            <a:noAutofit/>
          </a:bodyPr>
          <a:lstStyle/>
          <a:p>
            <a:r>
              <a:rPr lang="en-AU" sz="4400" dirty="0">
                <a:latin typeface="AR CENA" pitchFamily="2" charset="0"/>
              </a:rPr>
              <a:t>The following topics </a:t>
            </a:r>
            <a:r>
              <a:rPr lang="en-AU" sz="4400" dirty="0" smtClean="0">
                <a:latin typeface="AR CENA" pitchFamily="2" charset="0"/>
              </a:rPr>
              <a:t>are similar to those that students will draw </a:t>
            </a:r>
            <a:r>
              <a:rPr lang="en-AU" sz="4400" dirty="0">
                <a:latin typeface="AR CENA" pitchFamily="2" charset="0"/>
              </a:rPr>
              <a:t>on </a:t>
            </a:r>
            <a:r>
              <a:rPr lang="en-AU" sz="4400" dirty="0" smtClean="0">
                <a:latin typeface="AR CENA" pitchFamily="2" charset="0"/>
              </a:rPr>
              <a:t>for ideas </a:t>
            </a:r>
            <a:r>
              <a:rPr lang="en-AU" sz="4400" dirty="0">
                <a:latin typeface="AR CENA" pitchFamily="2" charset="0"/>
              </a:rPr>
              <a:t>arising from their reading of </a:t>
            </a:r>
            <a:r>
              <a:rPr lang="en-AU" sz="4400" i="1" dirty="0">
                <a:latin typeface="AR CENA" pitchFamily="2" charset="0"/>
              </a:rPr>
              <a:t>Sometimes </a:t>
            </a:r>
            <a:r>
              <a:rPr lang="en-AU" sz="4400" i="1" dirty="0" smtClean="0">
                <a:latin typeface="AR CENA" pitchFamily="2" charset="0"/>
              </a:rPr>
              <a:t>Gladness</a:t>
            </a:r>
            <a:r>
              <a:rPr lang="en-AU" sz="4400" dirty="0" smtClean="0">
                <a:latin typeface="AR CENA" pitchFamily="2" charset="0"/>
              </a:rPr>
              <a:t>. </a:t>
            </a:r>
          </a:p>
          <a:p>
            <a:r>
              <a:rPr lang="en-AU" sz="4400" dirty="0" smtClean="0">
                <a:latin typeface="AR CENA" pitchFamily="2" charset="0"/>
              </a:rPr>
              <a:t>Written </a:t>
            </a:r>
            <a:r>
              <a:rPr lang="en-AU" sz="4400" dirty="0">
                <a:latin typeface="AR CENA" pitchFamily="2" charset="0"/>
              </a:rPr>
              <a:t>responses may be expository, persuasive or imaginative. </a:t>
            </a:r>
          </a:p>
        </p:txBody>
      </p:sp>
      <p:sp>
        <p:nvSpPr>
          <p:cNvPr id="2" name="Title 1"/>
          <p:cNvSpPr>
            <a:spLocks noGrp="1"/>
          </p:cNvSpPr>
          <p:nvPr>
            <p:ph type="title"/>
          </p:nvPr>
        </p:nvSpPr>
        <p:spPr>
          <a:xfrm>
            <a:off x="107504" y="274638"/>
            <a:ext cx="9036496" cy="1143000"/>
          </a:xfrm>
        </p:spPr>
        <p:txBody>
          <a:bodyPr>
            <a:noAutofit/>
          </a:bodyPr>
          <a:lstStyle/>
          <a:p>
            <a:pPr algn="ctr"/>
            <a:r>
              <a:rPr lang="en-AU" sz="3800" dirty="0">
                <a:latin typeface="Algerian" pitchFamily="82" charset="0"/>
              </a:rPr>
              <a:t>Writing in Context: Sample topics </a:t>
            </a:r>
          </a:p>
        </p:txBody>
      </p:sp>
    </p:spTree>
    <p:extLst>
      <p:ext uri="{BB962C8B-B14F-4D97-AF65-F5344CB8AC3E}">
        <p14:creationId xmlns:p14="http://schemas.microsoft.com/office/powerpoint/2010/main" val="1772150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530619"/>
          </a:xfrm>
        </p:spPr>
        <p:txBody>
          <a:bodyPr>
            <a:normAutofit/>
          </a:bodyPr>
          <a:lstStyle/>
          <a:p>
            <a:endParaRPr lang="en-AU" dirty="0"/>
          </a:p>
          <a:p>
            <a:r>
              <a:rPr lang="en-AU" sz="4800" dirty="0">
                <a:latin typeface="AR CENA" pitchFamily="2" charset="0"/>
              </a:rPr>
              <a:t>1 ‘We cannot achieve a strong sense of identity unless we also have a strong sense of belonging to something other than ourselves.’ </a:t>
            </a:r>
          </a:p>
          <a:p>
            <a:r>
              <a:rPr lang="en-AU" sz="4800" dirty="0">
                <a:latin typeface="AR CENA" pitchFamily="2" charset="0"/>
              </a:rPr>
              <a:t>2 ‘Life changes constantly – to survive we need to change with it.’ </a:t>
            </a:r>
          </a:p>
          <a:p>
            <a:endParaRPr lang="en-AU" dirty="0"/>
          </a:p>
        </p:txBody>
      </p:sp>
      <p:sp>
        <p:nvSpPr>
          <p:cNvPr id="2" name="Title 1"/>
          <p:cNvSpPr>
            <a:spLocks noGrp="1"/>
          </p:cNvSpPr>
          <p:nvPr>
            <p:ph type="title"/>
          </p:nvPr>
        </p:nvSpPr>
        <p:spPr>
          <a:xfrm>
            <a:off x="457200" y="274638"/>
            <a:ext cx="8229600" cy="58018"/>
          </a:xfrm>
        </p:spPr>
        <p:txBody>
          <a:bodyPr>
            <a:normAutofit fontScale="90000"/>
          </a:bodyPr>
          <a:lstStyle/>
          <a:p>
            <a:endParaRPr lang="en-AU" dirty="0"/>
          </a:p>
        </p:txBody>
      </p:sp>
    </p:spTree>
    <p:extLst>
      <p:ext uri="{BB962C8B-B14F-4D97-AF65-F5344CB8AC3E}">
        <p14:creationId xmlns:p14="http://schemas.microsoft.com/office/powerpoint/2010/main" val="161812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832648"/>
          </a:xfrm>
        </p:spPr>
        <p:txBody>
          <a:bodyPr>
            <a:normAutofit/>
          </a:bodyPr>
          <a:lstStyle/>
          <a:p>
            <a:r>
              <a:rPr lang="en-AU" sz="4400" dirty="0">
                <a:latin typeface="AR CENA" pitchFamily="2" charset="0"/>
              </a:rPr>
              <a:t>3 ‘Sometimes we need to compromise to fit into our different environments.’ </a:t>
            </a:r>
          </a:p>
          <a:p>
            <a:r>
              <a:rPr lang="en-AU" sz="4400" dirty="0">
                <a:latin typeface="AR CENA" pitchFamily="2" charset="0"/>
              </a:rPr>
              <a:t>4 ‘Sometimes our sense of identity is stifled by the groups to which we belong.’ </a:t>
            </a:r>
          </a:p>
          <a:p>
            <a:r>
              <a:rPr lang="en-AU" sz="4400" dirty="0">
                <a:latin typeface="AR CENA" pitchFamily="2" charset="0"/>
              </a:rPr>
              <a:t>5 ‘We need to examine ourselves closely in order to really understand who we are and who we can become.’ </a:t>
            </a:r>
          </a:p>
          <a:p>
            <a:endParaRPr lang="en-AU" dirty="0"/>
          </a:p>
        </p:txBody>
      </p:sp>
      <p:sp>
        <p:nvSpPr>
          <p:cNvPr id="2" name="Title 1"/>
          <p:cNvSpPr>
            <a:spLocks noGrp="1"/>
          </p:cNvSpPr>
          <p:nvPr>
            <p:ph type="title"/>
          </p:nvPr>
        </p:nvSpPr>
        <p:spPr>
          <a:xfrm>
            <a:off x="457200" y="274638"/>
            <a:ext cx="8229600" cy="58018"/>
          </a:xfrm>
        </p:spPr>
        <p:txBody>
          <a:bodyPr>
            <a:normAutofit fontScale="90000"/>
          </a:bodyPr>
          <a:lstStyle/>
          <a:p>
            <a:endParaRPr lang="en-AU" dirty="0"/>
          </a:p>
        </p:txBody>
      </p:sp>
    </p:spTree>
    <p:extLst>
      <p:ext uri="{BB962C8B-B14F-4D97-AF65-F5344CB8AC3E}">
        <p14:creationId xmlns:p14="http://schemas.microsoft.com/office/powerpoint/2010/main" val="2531102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4882547"/>
          </a:xfrm>
        </p:spPr>
        <p:txBody>
          <a:bodyPr>
            <a:normAutofit/>
          </a:bodyPr>
          <a:lstStyle/>
          <a:p>
            <a:pPr marL="109728" indent="0" algn="ctr">
              <a:buNone/>
            </a:pPr>
            <a:r>
              <a:rPr lang="en-AU" sz="12000" dirty="0" smtClean="0">
                <a:latin typeface="Algerian" pitchFamily="82" charset="0"/>
              </a:rPr>
              <a:t>Happy </a:t>
            </a:r>
          </a:p>
          <a:p>
            <a:pPr marL="109728" indent="0" algn="ctr">
              <a:buNone/>
            </a:pPr>
            <a:r>
              <a:rPr lang="en-AU" sz="12000" dirty="0" smtClean="0">
                <a:latin typeface="Algerian" pitchFamily="82" charset="0"/>
              </a:rPr>
              <a:t>Studying</a:t>
            </a:r>
            <a:endParaRPr lang="en-AU" sz="12000" dirty="0">
              <a:latin typeface="Algerian" pitchFamily="82" charset="0"/>
            </a:endParaRPr>
          </a:p>
        </p:txBody>
      </p:sp>
      <p:sp>
        <p:nvSpPr>
          <p:cNvPr id="2" name="Title 1"/>
          <p:cNvSpPr>
            <a:spLocks noGrp="1"/>
          </p:cNvSpPr>
          <p:nvPr>
            <p:ph type="title"/>
          </p:nvPr>
        </p:nvSpPr>
        <p:spPr/>
        <p:txBody>
          <a:bodyPr/>
          <a:lstStyle/>
          <a:p>
            <a:endParaRPr lang="en-AU"/>
          </a:p>
        </p:txBody>
      </p:sp>
    </p:spTree>
    <p:extLst>
      <p:ext uri="{BB962C8B-B14F-4D97-AF65-F5344CB8AC3E}">
        <p14:creationId xmlns:p14="http://schemas.microsoft.com/office/powerpoint/2010/main" val="925896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386603"/>
          </a:xfrm>
        </p:spPr>
        <p:txBody>
          <a:bodyPr/>
          <a:lstStyle/>
          <a:p>
            <a:endParaRPr lang="en-AU" dirty="0"/>
          </a:p>
          <a:p>
            <a:r>
              <a:rPr lang="en-AU" dirty="0"/>
              <a:t> </a:t>
            </a:r>
            <a:r>
              <a:rPr lang="en-AU" sz="6000" dirty="0">
                <a:latin typeface="AR CENA" pitchFamily="2" charset="0"/>
              </a:rPr>
              <a:t>Bruce </a:t>
            </a:r>
            <a:r>
              <a:rPr lang="en-AU" sz="6000" dirty="0" err="1">
                <a:latin typeface="AR CENA" pitchFamily="2" charset="0"/>
              </a:rPr>
              <a:t>Dawe</a:t>
            </a:r>
            <a:r>
              <a:rPr lang="en-AU" sz="6000" dirty="0">
                <a:latin typeface="AR CENA" pitchFamily="2" charset="0"/>
              </a:rPr>
              <a:t>, born in Geelong in 1930, is widely recognised as one of Australia’s greatest living poets. </a:t>
            </a:r>
          </a:p>
        </p:txBody>
      </p:sp>
      <p:sp>
        <p:nvSpPr>
          <p:cNvPr id="2" name="Title 1"/>
          <p:cNvSpPr>
            <a:spLocks noGrp="1"/>
          </p:cNvSpPr>
          <p:nvPr>
            <p:ph type="title"/>
          </p:nvPr>
        </p:nvSpPr>
        <p:spPr>
          <a:xfrm>
            <a:off x="457200" y="274638"/>
            <a:ext cx="8229600" cy="202034"/>
          </a:xfrm>
        </p:spPr>
        <p:txBody>
          <a:bodyPr>
            <a:normAutofit fontScale="90000"/>
          </a:bodyPr>
          <a:lstStyle/>
          <a:p>
            <a:endParaRPr lang="en-AU" dirty="0"/>
          </a:p>
        </p:txBody>
      </p:sp>
    </p:spTree>
    <p:extLst>
      <p:ext uri="{BB962C8B-B14F-4D97-AF65-F5344CB8AC3E}">
        <p14:creationId xmlns:p14="http://schemas.microsoft.com/office/powerpoint/2010/main" val="22477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098571"/>
          </a:xfrm>
        </p:spPr>
        <p:txBody>
          <a:bodyPr>
            <a:normAutofit/>
          </a:bodyPr>
          <a:lstStyle/>
          <a:p>
            <a:r>
              <a:rPr lang="en-AU" dirty="0" smtClean="0"/>
              <a:t> </a:t>
            </a:r>
            <a:r>
              <a:rPr lang="en-AU" sz="5400" dirty="0">
                <a:latin typeface="AR CENA" pitchFamily="2" charset="0"/>
              </a:rPr>
              <a:t>Meditations on identity are key elements of </a:t>
            </a:r>
            <a:r>
              <a:rPr lang="en-AU" sz="5400" dirty="0" err="1">
                <a:latin typeface="AR CENA" pitchFamily="2" charset="0"/>
              </a:rPr>
              <a:t>Dawe’s</a:t>
            </a:r>
            <a:r>
              <a:rPr lang="en-AU" sz="5400" dirty="0">
                <a:latin typeface="AR CENA" pitchFamily="2" charset="0"/>
              </a:rPr>
              <a:t> poetry as are the lives of everyday people – their times of sadness or gladness. </a:t>
            </a:r>
          </a:p>
        </p:txBody>
      </p:sp>
      <p:sp>
        <p:nvSpPr>
          <p:cNvPr id="2" name="Title 1"/>
          <p:cNvSpPr>
            <a:spLocks noGrp="1"/>
          </p:cNvSpPr>
          <p:nvPr>
            <p:ph type="title"/>
          </p:nvPr>
        </p:nvSpPr>
        <p:spPr>
          <a:xfrm>
            <a:off x="457200" y="274638"/>
            <a:ext cx="8229600" cy="346050"/>
          </a:xfrm>
        </p:spPr>
        <p:txBody>
          <a:bodyPr>
            <a:normAutofit fontScale="90000"/>
          </a:bodyPr>
          <a:lstStyle/>
          <a:p>
            <a:endParaRPr lang="en-AU" dirty="0"/>
          </a:p>
        </p:txBody>
      </p:sp>
    </p:spTree>
    <p:extLst>
      <p:ext uri="{BB962C8B-B14F-4D97-AF65-F5344CB8AC3E}">
        <p14:creationId xmlns:p14="http://schemas.microsoft.com/office/powerpoint/2010/main" val="2528037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40768"/>
            <a:ext cx="8229600" cy="4666523"/>
          </a:xfrm>
        </p:spPr>
        <p:txBody>
          <a:bodyPr>
            <a:noAutofit/>
          </a:bodyPr>
          <a:lstStyle/>
          <a:p>
            <a:r>
              <a:rPr lang="en-AU" sz="6000" dirty="0" smtClean="0">
                <a:latin typeface="AR CENA" pitchFamily="2" charset="0"/>
              </a:rPr>
              <a:t>How many titles of </a:t>
            </a:r>
            <a:r>
              <a:rPr lang="en-AU" sz="6000" dirty="0" err="1" smtClean="0">
                <a:latin typeface="AR CENA" pitchFamily="2" charset="0"/>
              </a:rPr>
              <a:t>Dawe’s</a:t>
            </a:r>
            <a:r>
              <a:rPr lang="en-AU" sz="6000" dirty="0" smtClean="0">
                <a:latin typeface="AR CENA" pitchFamily="2" charset="0"/>
              </a:rPr>
              <a:t> poems can you remember from your studies?</a:t>
            </a:r>
          </a:p>
          <a:p>
            <a:r>
              <a:rPr lang="en-AU" sz="6000" dirty="0" smtClean="0">
                <a:latin typeface="AR CENA" pitchFamily="2" charset="0"/>
              </a:rPr>
              <a:t>Write down as many as you can.</a:t>
            </a:r>
            <a:endParaRPr lang="en-AU" sz="6000" dirty="0">
              <a:latin typeface="AR CENA" pitchFamily="2" charset="0"/>
            </a:endParaRPr>
          </a:p>
        </p:txBody>
      </p:sp>
      <p:sp>
        <p:nvSpPr>
          <p:cNvPr id="3" name="Title 2"/>
          <p:cNvSpPr>
            <a:spLocks noGrp="1"/>
          </p:cNvSpPr>
          <p:nvPr>
            <p:ph type="title"/>
          </p:nvPr>
        </p:nvSpPr>
        <p:spPr/>
        <p:txBody>
          <a:bodyPr>
            <a:noAutofit/>
          </a:bodyPr>
          <a:lstStyle/>
          <a:p>
            <a:pPr algn="ctr"/>
            <a:r>
              <a:rPr lang="en-AU" sz="8000" b="0" dirty="0" err="1" smtClean="0">
                <a:latin typeface="Algerian" pitchFamily="82" charset="0"/>
              </a:rPr>
              <a:t>Dawe’s</a:t>
            </a:r>
            <a:r>
              <a:rPr lang="en-AU" sz="8000" b="0" dirty="0" smtClean="0">
                <a:latin typeface="Algerian" pitchFamily="82" charset="0"/>
              </a:rPr>
              <a:t> Poems</a:t>
            </a:r>
            <a:endParaRPr lang="en-AU" sz="8000" b="0" dirty="0">
              <a:latin typeface="Algerian" pitchFamily="82" charset="0"/>
            </a:endParaRPr>
          </a:p>
        </p:txBody>
      </p:sp>
    </p:spTree>
    <p:extLst>
      <p:ext uri="{BB962C8B-B14F-4D97-AF65-F5344CB8AC3E}">
        <p14:creationId xmlns:p14="http://schemas.microsoft.com/office/powerpoint/2010/main" val="2199052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out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3"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additive="base">
                                        <p:cTn id="12" dur="5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2">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48680"/>
            <a:ext cx="8229600" cy="5458611"/>
          </a:xfrm>
        </p:spPr>
        <p:txBody>
          <a:bodyPr>
            <a:noAutofit/>
          </a:bodyPr>
          <a:lstStyle/>
          <a:p>
            <a:r>
              <a:rPr lang="en-AU" sz="5400" dirty="0" smtClean="0">
                <a:latin typeface="AR CENA" pitchFamily="2" charset="0"/>
              </a:rPr>
              <a:t>No – I’m not going to write them all down because there are too many of them. </a:t>
            </a:r>
            <a:endParaRPr lang="en-AU" sz="5400" dirty="0" smtClean="0">
              <a:latin typeface="AR CENA" pitchFamily="2" charset="0"/>
            </a:endParaRPr>
          </a:p>
          <a:p>
            <a:r>
              <a:rPr lang="en-AU" sz="5400" dirty="0" smtClean="0">
                <a:latin typeface="AR CENA" pitchFamily="2" charset="0"/>
              </a:rPr>
              <a:t>You </a:t>
            </a:r>
            <a:r>
              <a:rPr lang="en-AU" sz="5400" dirty="0" smtClean="0">
                <a:latin typeface="AR CENA" pitchFamily="2" charset="0"/>
              </a:rPr>
              <a:t>will need to know </a:t>
            </a:r>
            <a:r>
              <a:rPr lang="en-AU" sz="5400" dirty="0" smtClean="0">
                <a:solidFill>
                  <a:schemeClr val="accent2">
                    <a:lumMod val="75000"/>
                  </a:schemeClr>
                </a:solidFill>
                <a:latin typeface="AR CENA" pitchFamily="2" charset="0"/>
              </a:rPr>
              <a:t>at least 5 </a:t>
            </a:r>
            <a:r>
              <a:rPr lang="en-AU" sz="5400" dirty="0" smtClean="0">
                <a:latin typeface="AR CENA" pitchFamily="2" charset="0"/>
              </a:rPr>
              <a:t>really well so that you can draw ideas from them.</a:t>
            </a:r>
            <a:endParaRPr lang="en-AU" sz="5400" dirty="0">
              <a:latin typeface="AR CENA" pitchFamily="2" charset="0"/>
            </a:endParaRPr>
          </a:p>
        </p:txBody>
      </p:sp>
      <p:sp>
        <p:nvSpPr>
          <p:cNvPr id="3" name="Title 2"/>
          <p:cNvSpPr>
            <a:spLocks noGrp="1"/>
          </p:cNvSpPr>
          <p:nvPr>
            <p:ph type="title"/>
          </p:nvPr>
        </p:nvSpPr>
        <p:spPr>
          <a:xfrm>
            <a:off x="457200" y="274638"/>
            <a:ext cx="8229600" cy="274042"/>
          </a:xfrm>
        </p:spPr>
        <p:txBody>
          <a:bodyPr>
            <a:normAutofit fontScale="90000"/>
          </a:bodyPr>
          <a:lstStyle/>
          <a:p>
            <a:endParaRPr lang="en-AU" dirty="0"/>
          </a:p>
        </p:txBody>
      </p:sp>
    </p:spTree>
    <p:extLst>
      <p:ext uri="{BB962C8B-B14F-4D97-AF65-F5344CB8AC3E}">
        <p14:creationId xmlns:p14="http://schemas.microsoft.com/office/powerpoint/2010/main" val="822915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p:cTn id="12"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256584"/>
          </a:xfrm>
        </p:spPr>
        <p:txBody>
          <a:bodyPr>
            <a:normAutofit fontScale="92500" lnSpcReduction="20000"/>
          </a:bodyPr>
          <a:lstStyle/>
          <a:p>
            <a:r>
              <a:rPr lang="en-AU" sz="5400" dirty="0" smtClean="0">
                <a:latin typeface="AR CENA" pitchFamily="2" charset="0"/>
              </a:rPr>
              <a:t> </a:t>
            </a:r>
            <a:r>
              <a:rPr lang="en-AU" sz="5400" dirty="0">
                <a:latin typeface="AR CENA" pitchFamily="2" charset="0"/>
              </a:rPr>
              <a:t>T</a:t>
            </a:r>
            <a:r>
              <a:rPr lang="en-AU" sz="5400" dirty="0" smtClean="0">
                <a:latin typeface="AR CENA" pitchFamily="2" charset="0"/>
              </a:rPr>
              <a:t>he </a:t>
            </a:r>
            <a:r>
              <a:rPr lang="en-AU" sz="5400" dirty="0">
                <a:latin typeface="AR CENA" pitchFamily="2" charset="0"/>
              </a:rPr>
              <a:t>idea of </a:t>
            </a:r>
            <a:r>
              <a:rPr lang="en-AU" sz="5400" dirty="0" smtClean="0">
                <a:latin typeface="AR CENA" pitchFamily="2" charset="0"/>
              </a:rPr>
              <a:t>identity &amp; belonging is both </a:t>
            </a:r>
            <a:r>
              <a:rPr lang="en-AU" sz="5400" dirty="0">
                <a:latin typeface="AR CENA" pitchFamily="2" charset="0"/>
              </a:rPr>
              <a:t>complex and </a:t>
            </a:r>
            <a:r>
              <a:rPr lang="en-AU" sz="5400" dirty="0" smtClean="0">
                <a:latin typeface="AR CENA" pitchFamily="2" charset="0"/>
              </a:rPr>
              <a:t>problematic. </a:t>
            </a:r>
          </a:p>
          <a:p>
            <a:r>
              <a:rPr lang="en-AU" sz="5400" dirty="0" smtClean="0">
                <a:latin typeface="AR CENA" pitchFamily="2" charset="0"/>
              </a:rPr>
              <a:t>What do the concepts of “identity” and “belonging” mean to you? </a:t>
            </a:r>
          </a:p>
          <a:p>
            <a:r>
              <a:rPr lang="en-AU" sz="5400" dirty="0" smtClean="0">
                <a:latin typeface="AR CENA" pitchFamily="2" charset="0"/>
              </a:rPr>
              <a:t>Can you write a definition for each in your own words? </a:t>
            </a:r>
          </a:p>
          <a:p>
            <a:r>
              <a:rPr lang="en-AU" sz="5400" dirty="0" smtClean="0">
                <a:latin typeface="AR CENA" pitchFamily="2" charset="0"/>
              </a:rPr>
              <a:t>Try now.</a:t>
            </a:r>
          </a:p>
        </p:txBody>
      </p:sp>
      <p:sp>
        <p:nvSpPr>
          <p:cNvPr id="2" name="Title 1"/>
          <p:cNvSpPr>
            <a:spLocks noGrp="1"/>
          </p:cNvSpPr>
          <p:nvPr>
            <p:ph type="title"/>
          </p:nvPr>
        </p:nvSpPr>
        <p:spPr>
          <a:xfrm>
            <a:off x="107504" y="116632"/>
            <a:ext cx="9036496" cy="1138138"/>
          </a:xfrm>
        </p:spPr>
        <p:txBody>
          <a:bodyPr>
            <a:noAutofit/>
          </a:bodyPr>
          <a:lstStyle/>
          <a:p>
            <a:pPr algn="ctr"/>
            <a:r>
              <a:rPr lang="en-AU" sz="6000" b="0" dirty="0" smtClean="0">
                <a:latin typeface="Algerian" pitchFamily="82" charset="0"/>
              </a:rPr>
              <a:t>Identity &amp; Belonging</a:t>
            </a:r>
            <a:endParaRPr lang="en-AU" sz="6000" b="0" dirty="0">
              <a:latin typeface="Algerian" pitchFamily="82" charset="0"/>
            </a:endParaRPr>
          </a:p>
        </p:txBody>
      </p:sp>
    </p:spTree>
    <p:extLst>
      <p:ext uri="{BB962C8B-B14F-4D97-AF65-F5344CB8AC3E}">
        <p14:creationId xmlns:p14="http://schemas.microsoft.com/office/powerpoint/2010/main" val="4035659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12"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ctr">
              <a:buNone/>
            </a:pPr>
            <a:r>
              <a:rPr lang="en-AU" sz="4000" dirty="0" smtClean="0">
                <a:solidFill>
                  <a:schemeClr val="accent1">
                    <a:lumMod val="75000"/>
                  </a:schemeClr>
                </a:solidFill>
                <a:latin typeface="AR CENA" pitchFamily="2" charset="0"/>
              </a:rPr>
              <a:t>Were your definitions anything like these</a:t>
            </a:r>
            <a:r>
              <a:rPr lang="en-AU" sz="4000" dirty="0" smtClean="0">
                <a:solidFill>
                  <a:schemeClr val="accent1">
                    <a:lumMod val="75000"/>
                  </a:schemeClr>
                </a:solidFill>
                <a:latin typeface="AR CENA" pitchFamily="2" charset="0"/>
              </a:rPr>
              <a:t>?</a:t>
            </a:r>
          </a:p>
          <a:p>
            <a:pPr marL="109728" indent="0" algn="ctr">
              <a:buNone/>
            </a:pPr>
            <a:endParaRPr lang="en-AU" sz="4000" dirty="0">
              <a:solidFill>
                <a:schemeClr val="accent1">
                  <a:lumMod val="75000"/>
                </a:schemeClr>
              </a:solidFill>
              <a:latin typeface="AR CENA" pitchFamily="2" charset="0"/>
            </a:endParaRPr>
          </a:p>
        </p:txBody>
      </p:sp>
      <p:sp>
        <p:nvSpPr>
          <p:cNvPr id="3" name="Title 2"/>
          <p:cNvSpPr>
            <a:spLocks noGrp="1"/>
          </p:cNvSpPr>
          <p:nvPr>
            <p:ph type="title"/>
          </p:nvPr>
        </p:nvSpPr>
        <p:spPr/>
        <p:txBody>
          <a:bodyPr>
            <a:normAutofit/>
          </a:bodyPr>
          <a:lstStyle/>
          <a:p>
            <a:pPr algn="ctr"/>
            <a:r>
              <a:rPr lang="en-AU" sz="5400" b="0" dirty="0">
                <a:latin typeface="Algerian" pitchFamily="82" charset="0"/>
              </a:rPr>
              <a:t>Identity &amp; Belonging</a:t>
            </a:r>
            <a:endParaRPr lang="en-AU" sz="5400" dirty="0"/>
          </a:p>
        </p:txBody>
      </p:sp>
      <p:graphicFrame>
        <p:nvGraphicFramePr>
          <p:cNvPr id="5" name="Table 4"/>
          <p:cNvGraphicFramePr>
            <a:graphicFrameLocks noGrp="1"/>
          </p:cNvGraphicFramePr>
          <p:nvPr>
            <p:extLst>
              <p:ext uri="{D42A27DB-BD31-4B8C-83A1-F6EECF244321}">
                <p14:modId xmlns:p14="http://schemas.microsoft.com/office/powerpoint/2010/main" val="1383581497"/>
              </p:ext>
            </p:extLst>
          </p:nvPr>
        </p:nvGraphicFramePr>
        <p:xfrm>
          <a:off x="323528" y="2204864"/>
          <a:ext cx="8424936" cy="4176464"/>
        </p:xfrm>
        <a:graphic>
          <a:graphicData uri="http://schemas.openxmlformats.org/drawingml/2006/table">
            <a:tbl>
              <a:tblPr/>
              <a:tblGrid>
                <a:gridCol w="8424936"/>
              </a:tblGrid>
              <a:tr h="1951298">
                <a:tc>
                  <a:txBody>
                    <a:bodyPr/>
                    <a:lstStyle/>
                    <a:p>
                      <a:r>
                        <a:rPr lang="en-AU" sz="3600" dirty="0" smtClean="0">
                          <a:solidFill>
                            <a:srgbClr val="333333"/>
                          </a:solidFill>
                          <a:effectLst/>
                          <a:latin typeface="AR CENA" pitchFamily="2" charset="0"/>
                        </a:rPr>
                        <a:t>Identity:</a:t>
                      </a:r>
                    </a:p>
                    <a:p>
                      <a:r>
                        <a:rPr lang="en-AU" sz="3600" dirty="0" smtClean="0">
                          <a:solidFill>
                            <a:srgbClr val="333333"/>
                          </a:solidFill>
                          <a:effectLst/>
                          <a:latin typeface="AR CENA" pitchFamily="2" charset="0"/>
                        </a:rPr>
                        <a:t>*the</a:t>
                      </a:r>
                      <a:r>
                        <a:rPr lang="en-AU" sz="3600" dirty="0" smtClean="0">
                          <a:latin typeface="AR CENA" pitchFamily="2" charset="0"/>
                        </a:rPr>
                        <a:t> </a:t>
                      </a:r>
                      <a:r>
                        <a:rPr lang="en-AU" sz="3600" dirty="0">
                          <a:solidFill>
                            <a:srgbClr val="333333"/>
                          </a:solidFill>
                          <a:effectLst/>
                          <a:latin typeface="AR CENA" pitchFamily="2" charset="0"/>
                        </a:rPr>
                        <a:t>state</a:t>
                      </a:r>
                      <a:r>
                        <a:rPr lang="en-AU" sz="3600" dirty="0">
                          <a:latin typeface="AR CENA" pitchFamily="2" charset="0"/>
                        </a:rPr>
                        <a:t> of having unique identifying </a:t>
                      </a:r>
                      <a:r>
                        <a:rPr lang="en-AU" sz="3600" dirty="0">
                          <a:solidFill>
                            <a:srgbClr val="333333"/>
                          </a:solidFill>
                          <a:effectLst/>
                          <a:latin typeface="AR CENA" pitchFamily="2" charset="0"/>
                        </a:rPr>
                        <a:t>characteristics</a:t>
                      </a:r>
                      <a:r>
                        <a:rPr lang="en-AU" sz="3600" dirty="0">
                          <a:latin typeface="AR CENA" pitchFamily="2" charset="0"/>
                        </a:rPr>
                        <a:t> held by no other </a:t>
                      </a:r>
                      <a:r>
                        <a:rPr lang="en-AU" sz="3600" dirty="0">
                          <a:solidFill>
                            <a:srgbClr val="333333"/>
                          </a:solidFill>
                          <a:effectLst/>
                          <a:latin typeface="AR CENA" pitchFamily="2" charset="0"/>
                        </a:rPr>
                        <a:t>person</a:t>
                      </a:r>
                      <a:r>
                        <a:rPr lang="en-AU" sz="3600" dirty="0">
                          <a:latin typeface="AR CENA" pitchFamily="2" charset="0"/>
                        </a:rPr>
                        <a:t> or </a:t>
                      </a:r>
                      <a:r>
                        <a:rPr lang="en-AU" sz="3600" dirty="0">
                          <a:solidFill>
                            <a:srgbClr val="333333"/>
                          </a:solidFill>
                          <a:effectLst/>
                          <a:latin typeface="AR CENA" pitchFamily="2" charset="0"/>
                        </a:rPr>
                        <a:t>thing</a:t>
                      </a:r>
                      <a:r>
                        <a:rPr lang="en-AU" sz="3600" dirty="0">
                          <a:latin typeface="AR CENA" pitchFamily="2" charset="0"/>
                        </a:rPr>
                        <a:t> </a:t>
                      </a:r>
                    </a:p>
                  </a:txBody>
                  <a:tcPr>
                    <a:lnL>
                      <a:noFill/>
                    </a:lnL>
                    <a:lnR>
                      <a:noFill/>
                    </a:lnR>
                    <a:lnT>
                      <a:noFill/>
                    </a:lnT>
                    <a:lnB>
                      <a:noFill/>
                    </a:lnB>
                  </a:tcPr>
                </a:tc>
              </a:tr>
              <a:tr h="2225166">
                <a:tc>
                  <a:txBody>
                    <a:bodyPr/>
                    <a:lstStyle/>
                    <a:p>
                      <a:r>
                        <a:rPr lang="en-AU" sz="3600" dirty="0" smtClean="0">
                          <a:latin typeface="AR CENA" pitchFamily="2" charset="0"/>
                        </a:rPr>
                        <a:t>*the </a:t>
                      </a:r>
                      <a:r>
                        <a:rPr lang="en-AU" sz="3600" dirty="0">
                          <a:solidFill>
                            <a:srgbClr val="333333"/>
                          </a:solidFill>
                          <a:effectLst/>
                          <a:latin typeface="AR CENA" pitchFamily="2" charset="0"/>
                        </a:rPr>
                        <a:t>individual</a:t>
                      </a:r>
                      <a:r>
                        <a:rPr lang="en-AU" sz="3600" dirty="0">
                          <a:latin typeface="AR CENA" pitchFamily="2" charset="0"/>
                        </a:rPr>
                        <a:t> </a:t>
                      </a:r>
                      <a:r>
                        <a:rPr lang="en-AU" sz="3600" dirty="0">
                          <a:solidFill>
                            <a:srgbClr val="333333"/>
                          </a:solidFill>
                          <a:effectLst/>
                          <a:latin typeface="AR CENA" pitchFamily="2" charset="0"/>
                        </a:rPr>
                        <a:t>characteristics</a:t>
                      </a:r>
                      <a:r>
                        <a:rPr lang="en-AU" sz="3600" dirty="0">
                          <a:latin typeface="AR CENA" pitchFamily="2" charset="0"/>
                        </a:rPr>
                        <a:t> by </a:t>
                      </a:r>
                      <a:r>
                        <a:rPr lang="en-AU" sz="3600" dirty="0">
                          <a:solidFill>
                            <a:srgbClr val="333333"/>
                          </a:solidFill>
                          <a:effectLst/>
                          <a:latin typeface="AR CENA" pitchFamily="2" charset="0"/>
                        </a:rPr>
                        <a:t>which</a:t>
                      </a:r>
                      <a:r>
                        <a:rPr lang="en-AU" sz="3600" dirty="0">
                          <a:latin typeface="AR CENA" pitchFamily="2" charset="0"/>
                        </a:rPr>
                        <a:t> a person or thing is </a:t>
                      </a:r>
                      <a:r>
                        <a:rPr lang="en-AU" sz="3600" dirty="0">
                          <a:solidFill>
                            <a:srgbClr val="333333"/>
                          </a:solidFill>
                          <a:effectLst/>
                          <a:latin typeface="AR CENA" pitchFamily="2" charset="0"/>
                        </a:rPr>
                        <a:t>recognized</a:t>
                      </a:r>
                      <a:r>
                        <a:rPr lang="en-AU" sz="3600" dirty="0">
                          <a:latin typeface="AR CENA" pitchFamily="2" charset="0"/>
                        </a:rPr>
                        <a:t> </a:t>
                      </a:r>
                      <a:endParaRPr lang="en-AU" sz="3600" dirty="0" smtClean="0">
                        <a:latin typeface="AR CENA" pitchFamily="2"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en-AU" sz="2000" kern="1200" dirty="0" smtClean="0">
                          <a:solidFill>
                            <a:schemeClr val="tx1"/>
                          </a:solidFill>
                          <a:effectLst/>
                          <a:latin typeface="AR CENA" pitchFamily="2" charset="0"/>
                          <a:ea typeface="+mn-ea"/>
                          <a:cs typeface="+mn-cs"/>
                        </a:rPr>
                        <a:t>World</a:t>
                      </a:r>
                      <a:r>
                        <a:rPr lang="en-AU" sz="2000" dirty="0" smtClean="0">
                          <a:latin typeface="AR CENA" pitchFamily="2" charset="0"/>
                        </a:rPr>
                        <a:t> </a:t>
                      </a:r>
                      <a:r>
                        <a:rPr kumimoji="0" lang="en-AU" sz="2000" kern="1200" dirty="0" smtClean="0">
                          <a:solidFill>
                            <a:schemeClr val="tx1"/>
                          </a:solidFill>
                          <a:effectLst/>
                          <a:latin typeface="AR CENA" pitchFamily="2" charset="0"/>
                          <a:ea typeface="+mn-ea"/>
                          <a:cs typeface="+mn-cs"/>
                        </a:rPr>
                        <a:t>English</a:t>
                      </a:r>
                      <a:r>
                        <a:rPr lang="en-AU" sz="2000" dirty="0" smtClean="0">
                          <a:latin typeface="AR CENA" pitchFamily="2" charset="0"/>
                        </a:rPr>
                        <a:t> </a:t>
                      </a:r>
                      <a:r>
                        <a:rPr kumimoji="0" lang="en-AU" sz="2000" kern="1200" dirty="0" smtClean="0">
                          <a:solidFill>
                            <a:schemeClr val="tx1"/>
                          </a:solidFill>
                          <a:effectLst/>
                          <a:latin typeface="AR CENA" pitchFamily="2" charset="0"/>
                          <a:ea typeface="+mn-ea"/>
                          <a:cs typeface="+mn-cs"/>
                        </a:rPr>
                        <a:t>Dictionary</a:t>
                      </a:r>
                      <a:r>
                        <a:rPr lang="en-AU" sz="2000" dirty="0" smtClean="0">
                          <a:latin typeface="AR CENA" pitchFamily="2" charset="0"/>
                        </a:rPr>
                        <a:t> </a:t>
                      </a:r>
                    </a:p>
                    <a:p>
                      <a:endParaRPr lang="en-AU" sz="3200" dirty="0">
                        <a:latin typeface="AR CENA" pitchFamily="2" charset="0"/>
                      </a:endParaRPr>
                    </a:p>
                  </a:txBody>
                  <a:tcPr>
                    <a:lnL>
                      <a:noFill/>
                    </a:lnL>
                    <a:lnR>
                      <a:noFill/>
                    </a:lnR>
                    <a:lnT>
                      <a:noFill/>
                    </a:lnT>
                    <a:lnB>
                      <a:noFill/>
                    </a:lnB>
                  </a:tcPr>
                </a:tc>
              </a:tr>
            </a:tbl>
          </a:graphicData>
        </a:graphic>
      </p:graphicFrame>
    </p:spTree>
    <p:extLst>
      <p:ext uri="{BB962C8B-B14F-4D97-AF65-F5344CB8AC3E}">
        <p14:creationId xmlns:p14="http://schemas.microsoft.com/office/powerpoint/2010/main" val="3815360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174</TotalTime>
  <Words>1118</Words>
  <Application>Microsoft Office PowerPoint</Application>
  <PresentationFormat>On-screen Show (4:3)</PresentationFormat>
  <Paragraphs>98</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Concourse</vt:lpstr>
      <vt:lpstr>Writing in Context</vt:lpstr>
      <vt:lpstr>      You will need a pen and paper to participate in this interactive revision</vt:lpstr>
      <vt:lpstr>PowerPoint Presentation</vt:lpstr>
      <vt:lpstr>PowerPoint Presentation</vt:lpstr>
      <vt:lpstr>PowerPoint Presentation</vt:lpstr>
      <vt:lpstr>Dawe’s Poems</vt:lpstr>
      <vt:lpstr>PowerPoint Presentation</vt:lpstr>
      <vt:lpstr>Identity &amp; Belonging</vt:lpstr>
      <vt:lpstr>Identity &amp; Belonging</vt:lpstr>
      <vt:lpstr>Identity &amp; Belonging</vt:lpstr>
      <vt:lpstr>PowerPoint Presentation</vt:lpstr>
      <vt:lpstr>PowerPoint Presentation</vt:lpstr>
      <vt:lpstr>Personal Problems</vt:lpstr>
      <vt:lpstr>Personal Problems</vt:lpstr>
      <vt:lpstr>Social Groupings</vt:lpstr>
      <vt:lpstr>Social Groupings</vt:lpstr>
      <vt:lpstr>Social Groupings</vt:lpstr>
      <vt:lpstr>Social Groupings</vt:lpstr>
      <vt:lpstr>Social Groupings</vt:lpstr>
      <vt:lpstr>Social Groupings</vt:lpstr>
      <vt:lpstr>Social Groupings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Writing in Context: Sample topics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in Context</dc:title>
  <dc:creator>Kerry Novak</dc:creator>
  <cp:lastModifiedBy>Kerry Novak</cp:lastModifiedBy>
  <cp:revision>73</cp:revision>
  <dcterms:created xsi:type="dcterms:W3CDTF">2011-09-19T00:17:02Z</dcterms:created>
  <dcterms:modified xsi:type="dcterms:W3CDTF">2011-09-20T00:30:25Z</dcterms:modified>
</cp:coreProperties>
</file>